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handoutMasterIdLst>
    <p:handoutMasterId r:id="rId29"/>
  </p:handoutMasterIdLst>
  <p:sldIdLst>
    <p:sldId id="476" r:id="rId3"/>
    <p:sldId id="259" r:id="rId4"/>
    <p:sldId id="477" r:id="rId5"/>
    <p:sldId id="443" r:id="rId6"/>
    <p:sldId id="258" r:id="rId7"/>
    <p:sldId id="455" r:id="rId8"/>
    <p:sldId id="502" r:id="rId9"/>
    <p:sldId id="325" r:id="rId10"/>
    <p:sldId id="290" r:id="rId11"/>
    <p:sldId id="499" r:id="rId12"/>
    <p:sldId id="503" r:id="rId13"/>
    <p:sldId id="493" r:id="rId14"/>
    <p:sldId id="494" r:id="rId15"/>
    <p:sldId id="495" r:id="rId16"/>
    <p:sldId id="327" r:id="rId17"/>
    <p:sldId id="314" r:id="rId18"/>
    <p:sldId id="329" r:id="rId19"/>
    <p:sldId id="382" r:id="rId20"/>
    <p:sldId id="317" r:id="rId21"/>
    <p:sldId id="276" r:id="rId22"/>
    <p:sldId id="404" r:id="rId23"/>
    <p:sldId id="279" r:id="rId24"/>
    <p:sldId id="398" r:id="rId25"/>
    <p:sldId id="504" r:id="rId26"/>
    <p:sldId id="352" r:id="rId27"/>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ys stil 3 - uthevingsfarg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ys stil 3 - uthevingsfarg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ys stil 3 - uthevingsfarg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ys stil 3 - uthevingsfarg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477" autoAdjust="0"/>
  </p:normalViewPr>
  <p:slideViewPr>
    <p:cSldViewPr snapToGrid="0" snapToObjects="1">
      <p:cViewPr>
        <p:scale>
          <a:sx n="75" d="100"/>
          <a:sy n="75" d="100"/>
        </p:scale>
        <p:origin x="-2088" y="-59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AD6F20-2492-614F-8B07-0F9438F21C58}" type="datetimeFigureOut">
              <a:rPr lang="nb-NO" smtClean="0"/>
              <a:t>13.10.2016</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876501-4FB1-4947-895D-F54D41A5D5B8}" type="slidenum">
              <a:rPr lang="nb-NO" smtClean="0"/>
              <a:t>‹#›</a:t>
            </a:fld>
            <a:endParaRPr lang="nb-NO"/>
          </a:p>
        </p:txBody>
      </p:sp>
    </p:spTree>
    <p:extLst>
      <p:ext uri="{BB962C8B-B14F-4D97-AF65-F5344CB8AC3E}">
        <p14:creationId xmlns:p14="http://schemas.microsoft.com/office/powerpoint/2010/main" val="6768890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B522A1-4291-3642-8D23-FC1CF06A65FA}" type="datetimeFigureOut">
              <a:rPr lang="nb-NO" smtClean="0"/>
              <a:t>13.10.2016</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548B3B-1FB6-C340-A961-53D4889BB145}" type="slidenum">
              <a:rPr lang="nb-NO" smtClean="0"/>
              <a:t>‹#›</a:t>
            </a:fld>
            <a:endParaRPr lang="nb-NO"/>
          </a:p>
        </p:txBody>
      </p:sp>
    </p:spTree>
    <p:extLst>
      <p:ext uri="{BB962C8B-B14F-4D97-AF65-F5344CB8AC3E}">
        <p14:creationId xmlns:p14="http://schemas.microsoft.com/office/powerpoint/2010/main" val="3779147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a:t>
            </a:fld>
            <a:endParaRPr lang="nb-NO"/>
          </a:p>
        </p:txBody>
      </p:sp>
    </p:spTree>
    <p:extLst>
      <p:ext uri="{BB962C8B-B14F-4D97-AF65-F5344CB8AC3E}">
        <p14:creationId xmlns:p14="http://schemas.microsoft.com/office/powerpoint/2010/main" val="63981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Svaret på oppgaven er: Dersom vi sparer </a:t>
            </a:r>
            <a:r>
              <a:rPr lang="nb-NO" dirty="0" err="1"/>
              <a:t>ca</a:t>
            </a:r>
            <a:r>
              <a:rPr lang="nb-NO" baseline="0" dirty="0"/>
              <a:t> 4 ulykker a 15.400 (= 61.600 kr) så er investeringen er lønnsom.  Også kalt ”break </a:t>
            </a:r>
            <a:r>
              <a:rPr lang="nb-NO" baseline="0" dirty="0" err="1"/>
              <a:t>even</a:t>
            </a:r>
            <a:r>
              <a:rPr lang="nb-NO" baseline="0" dirty="0"/>
              <a:t>” for investeringen. Sparer vi mer enn 4 ulykker per år, så er det ”ren netto”.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14</a:t>
            </a:fld>
            <a:endParaRPr lang="nb-NO"/>
          </a:p>
        </p:txBody>
      </p:sp>
    </p:spTree>
    <p:extLst>
      <p:ext uri="{BB962C8B-B14F-4D97-AF65-F5344CB8AC3E}">
        <p14:creationId xmlns:p14="http://schemas.microsoft.com/office/powerpoint/2010/main" val="1963883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15</a:t>
            </a:fld>
            <a:endParaRPr lang="nb-NO"/>
          </a:p>
        </p:txBody>
      </p:sp>
    </p:spTree>
    <p:extLst>
      <p:ext uri="{BB962C8B-B14F-4D97-AF65-F5344CB8AC3E}">
        <p14:creationId xmlns:p14="http://schemas.microsoft.com/office/powerpoint/2010/main" val="229549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Utgiftene ved sykefravær innebærer normalt i første</a:t>
            </a:r>
            <a:r>
              <a:rPr lang="nb-NO" baseline="0" dirty="0"/>
              <a:t> omgang et produksjonstap. Dette kompenseres enten ved at kollegaer gjør en ekstrainnsats, omprioriteringer,  eller overtidsarbeid.</a:t>
            </a:r>
          </a:p>
          <a:p>
            <a:endParaRPr lang="nb-NO" baseline="0" dirty="0"/>
          </a:p>
          <a:p>
            <a:r>
              <a:rPr lang="nb-NO" baseline="0" dirty="0"/>
              <a:t>Ved lengre tids fravær er det ikke uvanlig at det kompenseres med å sette inn vikar. Dette reduserer produktivitetstapet vesentlig.  Det kan også tenkes at den nye vikaren jobber mer effektivt enn den sykmeldte. I så fall får vi en produktivitetsgevinst.  På den annen side kommer selvsagt kostnaden ved å leie inn vikar.  </a:t>
            </a:r>
          </a:p>
          <a:p>
            <a:r>
              <a:rPr lang="nb-NO" baseline="0" dirty="0"/>
              <a:t>Det samme kan skje ved overtidsarbeid, men det er som regel mindre effektivt enn innsats i vanlig arbeidstid, da man er mer sliten på overtid.  Feilhandlinger (økt risiko) skjer også oftere på overtid.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16</a:t>
            </a:fld>
            <a:endParaRPr lang="nb-NO"/>
          </a:p>
        </p:txBody>
      </p:sp>
    </p:spTree>
    <p:extLst>
      <p:ext uri="{BB962C8B-B14F-4D97-AF65-F5344CB8AC3E}">
        <p14:creationId xmlns:p14="http://schemas.microsoft.com/office/powerpoint/2010/main" val="1283155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tenker</a:t>
            </a:r>
            <a:r>
              <a:rPr lang="nb-NO" baseline="0" dirty="0"/>
              <a:t> oss at en medarbeider er borte en uke (5 virkedager) og at det kommer en vikar på dag 3, 4 og 5 (3 dager). </a:t>
            </a:r>
            <a:br>
              <a:rPr lang="nb-NO" baseline="0" dirty="0"/>
            </a:br>
            <a:r>
              <a:rPr lang="nb-NO" baseline="0" dirty="0"/>
              <a:t>Forutsetningene skulle tale for seg selv. Hensikten er å vise et resonnement. Vi antar at både vikar og overtid ikke er like effektivt som derom den syke hadde vært frisk og på jobb. Dette fordi en vikar må sette seg inn i tingene, og overtidsarbeid som regel skjer etter en lang arbeidsøkt, og da er men mer sliten og mindre produktiv.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17</a:t>
            </a:fld>
            <a:endParaRPr lang="nb-NO"/>
          </a:p>
        </p:txBody>
      </p:sp>
    </p:spTree>
    <p:extLst>
      <p:ext uri="{BB962C8B-B14F-4D97-AF65-F5344CB8AC3E}">
        <p14:creationId xmlns:p14="http://schemas.microsoft.com/office/powerpoint/2010/main" val="3334504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tenker oss at Sykenærvær er mer</a:t>
            </a:r>
            <a:r>
              <a:rPr lang="nb-NO" baseline="0" dirty="0"/>
              <a:t> kroniske plager du tar med deg på jobb. Dette krever i hovedsak tilrettelegging av arbeidsgiver.</a:t>
            </a:r>
          </a:p>
          <a:p>
            <a:r>
              <a:rPr lang="nb-NO" baseline="0" dirty="0"/>
              <a:t>Stresslekkasjer er produktivitetstap som oppstår grunnet forhold på jobb. Det krever bedre ledelse, medarbeiderutvikling, kanskje kurs og opplæring, arbeidsmiljøundersøkelser etc. etc. Inndelingen i Sykenærvær og Stresslekkasjer er gjort av Humentor v/Hilde Grønningsæter. Vi synes det er en hensiktsmessig og god inndeling, selv om de fleste bare bruker begrepet ”Sykenærvær ” om alt.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18</a:t>
            </a:fld>
            <a:endParaRPr lang="nb-NO"/>
          </a:p>
        </p:txBody>
      </p:sp>
    </p:spTree>
    <p:extLst>
      <p:ext uri="{BB962C8B-B14F-4D97-AF65-F5344CB8AC3E}">
        <p14:creationId xmlns:p14="http://schemas.microsoft.com/office/powerpoint/2010/main" val="2773796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Sykefraværet</a:t>
            </a:r>
            <a:r>
              <a:rPr lang="nb-NO" baseline="0" dirty="0"/>
              <a:t> i Norge ligger rundt 6-7%. I tillegg har det vært foretatt målinger om graden av produktivitetslekkasjer, definert som summen av stress og sykenærvær. Dette er basert på </a:t>
            </a:r>
            <a:r>
              <a:rPr lang="nb-NO" baseline="0" dirty="0" err="1"/>
              <a:t>egenrapporterte</a:t>
            </a:r>
            <a:r>
              <a:rPr lang="nb-NO" baseline="0" dirty="0"/>
              <a:t> opplevelser av arbeidsinnsats/effektivitet.</a:t>
            </a:r>
          </a:p>
          <a:p>
            <a:endParaRPr lang="nb-NO" baseline="0" dirty="0"/>
          </a:p>
          <a:p>
            <a:r>
              <a:rPr lang="nb-NO" baseline="0" dirty="0"/>
              <a:t>Gitt at disse målingene gir et noenlunde korrekt bilde, ser vi at summen av stress og sykenærvær, produktivitetslekkasjene er på 23%. </a:t>
            </a:r>
          </a:p>
          <a:p>
            <a:r>
              <a:rPr lang="nb-NO" baseline="0" dirty="0"/>
              <a:t>Det er med andre ord adskillig mer å hente på på stressforebygging og forebygging/tilrettelegging ved sykenærvær, enn på sykefravær. </a:t>
            </a:r>
          </a:p>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19</a:t>
            </a:fld>
            <a:endParaRPr lang="nb-NO"/>
          </a:p>
        </p:txBody>
      </p:sp>
    </p:spTree>
    <p:extLst>
      <p:ext uri="{BB962C8B-B14F-4D97-AF65-F5344CB8AC3E}">
        <p14:creationId xmlns:p14="http://schemas.microsoft.com/office/powerpoint/2010/main" val="376653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verktøyene er beskrevet i boka fra side 80. Du finner to eksempler på kost-nyttesamtaler</a:t>
            </a:r>
            <a:r>
              <a:rPr lang="nb-NO" baseline="0" dirty="0"/>
              <a:t> fra side 84</a:t>
            </a:r>
          </a:p>
          <a:p>
            <a:endParaRPr lang="nb-NO" baseline="0" dirty="0"/>
          </a:p>
          <a:p>
            <a:endParaRPr lang="nb-NO" dirty="0"/>
          </a:p>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20</a:t>
            </a:fld>
            <a:endParaRPr lang="nb-NO"/>
          </a:p>
        </p:txBody>
      </p:sp>
    </p:spTree>
    <p:extLst>
      <p:ext uri="{BB962C8B-B14F-4D97-AF65-F5344CB8AC3E}">
        <p14:creationId xmlns:p14="http://schemas.microsoft.com/office/powerpoint/2010/main" val="68963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slik likeverdig dialog form kan være et</a:t>
            </a:r>
            <a:r>
              <a:rPr lang="nb-NO" baseline="0" dirty="0"/>
              <a:t> mål i seg selv, dersom man ønsker å få det maksimale ut av de medarbeidere som er involvert. </a:t>
            </a:r>
          </a:p>
          <a:p>
            <a:endParaRPr lang="nb-NO" dirty="0"/>
          </a:p>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21</a:t>
            </a:fld>
            <a:endParaRPr lang="nb-NO"/>
          </a:p>
        </p:txBody>
      </p:sp>
    </p:spTree>
    <p:extLst>
      <p:ext uri="{BB962C8B-B14F-4D97-AF65-F5344CB8AC3E}">
        <p14:creationId xmlns:p14="http://schemas.microsoft.com/office/powerpoint/2010/main" val="2186184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Ballongmodellen </a:t>
            </a:r>
            <a:r>
              <a:rPr lang="nb-NO" baseline="0" dirty="0"/>
              <a:t>beskriver en arbeidsprosess som følger et fast mønster som kost-nyttdialogen kan følge.</a:t>
            </a:r>
          </a:p>
          <a:p>
            <a:endParaRPr lang="nb-NO" baseline="0" dirty="0"/>
          </a:p>
          <a:p>
            <a:r>
              <a:rPr lang="nb-NO" baseline="0" dirty="0"/>
              <a:t>Det starter med nivå 1. Her beskriver vi først alle mulige nytteverdier og kostnader verbalt. Det er viktig at vi ikke blander inn tall på dette tidspunktet, da vi risikerer å begynne å diskutere tallene istedenfor elementene som skal inngå</a:t>
            </a:r>
          </a:p>
          <a:p>
            <a:endParaRPr lang="nb-NO" baseline="0" dirty="0"/>
          </a:p>
          <a:p>
            <a:r>
              <a:rPr lang="nb-NO" baseline="0" dirty="0"/>
              <a:t>På nivå to skiller vi ut de elementene som kan kvantifiseres, og de vi ikke kan kvantifisere. Ingen av elementene utelates av den grunn.</a:t>
            </a:r>
          </a:p>
          <a:p>
            <a:endParaRPr lang="nb-NO" baseline="0" dirty="0"/>
          </a:p>
          <a:p>
            <a:r>
              <a:rPr lang="nb-NO" baseline="0" dirty="0"/>
              <a:t>På nivå 3 setter vi opp kalkyler for å beregne tallstørrelsene der dette er mulig.</a:t>
            </a:r>
          </a:p>
          <a:p>
            <a:endParaRPr lang="nb-NO" baseline="0" dirty="0"/>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22</a:t>
            </a:fld>
            <a:endParaRPr lang="nb-NO"/>
          </a:p>
        </p:txBody>
      </p:sp>
    </p:spTree>
    <p:extLst>
      <p:ext uri="{BB962C8B-B14F-4D97-AF65-F5344CB8AC3E}">
        <p14:creationId xmlns:p14="http://schemas.microsoft.com/office/powerpoint/2010/main" val="78207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Helsefremmende aktiviteter</a:t>
            </a:r>
            <a:r>
              <a:rPr lang="nb-NO" baseline="0" dirty="0"/>
              <a:t> er ikke påbudt, men det kan være en lønnsom investering.  Men ikke glem AML § 3.4: Vurdering av tiltak for fysisk aktivitet:  ”</a:t>
            </a:r>
            <a:r>
              <a:rPr lang="nb-NO" i="1" baseline="0" dirty="0"/>
              <a:t>Arbeidsgiver skal, i tilknytning til det systematiske helse- miljø og sikkerhetsarbeid, vurdere tiltak for å fremme fysisk aktivitet bant arbeidstakerne</a:t>
            </a:r>
            <a:r>
              <a:rPr lang="nb-NO" baseline="0" dirty="0"/>
              <a:t>”  Helsefremmende aktiviteter er imidlertid mer enn mosjon, Det kan også handle om kosthold, stressmestring, slutt å røyke, samt ruspolitikk.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23</a:t>
            </a:fld>
            <a:endParaRPr lang="nb-NO"/>
          </a:p>
        </p:txBody>
      </p:sp>
    </p:spTree>
    <p:extLst>
      <p:ext uri="{BB962C8B-B14F-4D97-AF65-F5344CB8AC3E}">
        <p14:creationId xmlns:p14="http://schemas.microsoft.com/office/powerpoint/2010/main" val="357472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2</a:t>
            </a:fld>
            <a:endParaRPr lang="nb-NO"/>
          </a:p>
        </p:txBody>
      </p:sp>
    </p:spTree>
    <p:extLst>
      <p:ext uri="{BB962C8B-B14F-4D97-AF65-F5344CB8AC3E}">
        <p14:creationId xmlns:p14="http://schemas.microsoft.com/office/powerpoint/2010/main" val="1105244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God</a:t>
            </a:r>
            <a:r>
              <a:rPr lang="nb-NO" baseline="0" dirty="0"/>
              <a:t> HMS gir færre ulykker (redusere det negative) og bedre produktivitet (styrke det positive).</a:t>
            </a:r>
            <a:endParaRPr lang="nb-NO"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HMS-arbeid</a:t>
            </a:r>
            <a:r>
              <a:rPr lang="nb-NO" baseline="0" dirty="0"/>
              <a:t> er lønnsomt. Det er slått fast av mange forskningsinstitusjoner. Vi har tatt fram to sentrale rapporter. Felles for disse er at de har sammenfattet et stort datamateriale fra mange virksomheter. Det er enklere å påvise sammenhenger når du sammenlikner et stort antall virksomheter, enn når du måler effekter i et enkelt foretak.</a:t>
            </a:r>
          </a:p>
          <a:p>
            <a:endParaRPr lang="nb-NO" baseline="0" dirty="0"/>
          </a:p>
          <a:p>
            <a:r>
              <a:rPr lang="nb-NO" baseline="0" dirty="0"/>
              <a:t>IGA dokumenterer at en investert krone i helsetjenester gir to til 10 kroner igjen. Det er stort sprang i tallene. Det skyldes blant annet store nasjonale forskjeller blant annet når det gjelder dekning av sykefravær og andre lovfestede helseforhold.</a:t>
            </a:r>
          </a:p>
          <a:p>
            <a:r>
              <a:rPr lang="nb-NO" baseline="0" dirty="0"/>
              <a:t>I tillegg hevdes det at det er de små virksomhetene som har mest å hente.</a:t>
            </a:r>
          </a:p>
          <a:p>
            <a:endParaRPr lang="nb-NO" baseline="0" dirty="0"/>
          </a:p>
          <a:p>
            <a:r>
              <a:rPr lang="nb-NO" baseline="0" dirty="0"/>
              <a:t>ISSA dokumenterer at en krone investert i bedre arbeidsmiljø gir kr. 2.20 igjen. Rapportering fra over 200 økonomisjefer i utvalget konkluderte med at investering i forebyggende skadearbeid ga mer enn 2 ganger igjen. Flere enn 40% av økonomisjefene i utvalget oppga at den største effekten av gjennomførte sikkerhetsprogrammer var økt produktivitet. Altså ikke selve ulykkeskostnadene.</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5</a:t>
            </a:fld>
            <a:endParaRPr lang="nb-NO"/>
          </a:p>
        </p:txBody>
      </p:sp>
    </p:spTree>
    <p:extLst>
      <p:ext uri="{BB962C8B-B14F-4D97-AF65-F5344CB8AC3E}">
        <p14:creationId xmlns:p14="http://schemas.microsoft.com/office/powerpoint/2010/main" val="71844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dirty="0"/>
              <a:t>Det er i prinsippet disse</a:t>
            </a:r>
            <a:r>
              <a:rPr lang="nb-NO" baseline="0" dirty="0"/>
              <a:t> fem områdene HMS og dermed HMS-økonomi dreier seg om.  Å redusere det negative (død, skader, sykefravær og sykenærvær) eller styrke det positive (Helsefremmende tiltak som styrker medarbeidernes helse og arbeidsevne med mer).</a:t>
            </a:r>
            <a:endParaRPr lang="nb-NO" dirty="0"/>
          </a:p>
          <a:p>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6</a:t>
            </a:fld>
            <a:endParaRPr lang="nb-NO"/>
          </a:p>
        </p:txBody>
      </p:sp>
    </p:spTree>
    <p:extLst>
      <p:ext uri="{BB962C8B-B14F-4D97-AF65-F5344CB8AC3E}">
        <p14:creationId xmlns:p14="http://schemas.microsoft.com/office/powerpoint/2010/main" val="1191501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Nytteeffektene</a:t>
            </a:r>
            <a:r>
              <a:rPr lang="nb-NO" baseline="0" dirty="0"/>
              <a:t> av HMS-investeringer får du enten i form av reduserte kostnader som vist ovenfor, eller som oppnådd økt produktivitet som vist på neste foil.</a:t>
            </a:r>
          </a:p>
          <a:p>
            <a:r>
              <a:rPr lang="nb-NO" baseline="0" dirty="0"/>
              <a:t>Økt kvalitet på varer og tjenester kan også komme som et resultat av HMS-tiltak, som for eksempel bedre tilrettelegging av arbeidsplassene og økt fokus på sikkerhet.</a:t>
            </a:r>
          </a:p>
          <a:p>
            <a:endParaRPr lang="nb-NO" baseline="0" dirty="0"/>
          </a:p>
          <a:p>
            <a:r>
              <a:rPr lang="nb-NO" baseline="0" dirty="0"/>
              <a:t>I boken peker vi på konkrete eksempler der virksomheter får redusert sine forsikringspremier ved å kunne dokumentere god HMS-praksis.</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9</a:t>
            </a:fld>
            <a:endParaRPr lang="nb-NO"/>
          </a:p>
        </p:txBody>
      </p:sp>
    </p:spTree>
    <p:extLst>
      <p:ext uri="{BB962C8B-B14F-4D97-AF65-F5344CB8AC3E}">
        <p14:creationId xmlns:p14="http://schemas.microsoft.com/office/powerpoint/2010/main" val="227454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Plassholder for nota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nb-NO">
                <a:latin typeface="Calibri" charset="0"/>
              </a:rPr>
              <a:t>Del 2. Vurder om del 2 skal distribueres for alle.</a:t>
            </a:r>
          </a:p>
        </p:txBody>
      </p:sp>
      <p:sp>
        <p:nvSpPr>
          <p:cNvPr id="10244" name="Plassholder for lysbilde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fld id="{C84EF440-083F-F344-AB89-C4ADF9EF0785}" type="slidenum">
              <a:rPr lang="nb-NO"/>
              <a:pPr/>
              <a:t>10</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eksemplet er hentet fra boken,</a:t>
            </a:r>
            <a:r>
              <a:rPr lang="nb-NO" baseline="0" dirty="0"/>
              <a:t> side 49. Det viser de grunnleggende kostnadene ved en ulykke og nytten ved å få </a:t>
            </a:r>
            <a:r>
              <a:rPr lang="nb-NO" baseline="0" dirty="0" err="1"/>
              <a:t>ulykkesfrekvensen</a:t>
            </a:r>
            <a:r>
              <a:rPr lang="nb-NO" baseline="0" dirty="0"/>
              <a:t> ned. Spør deltakerne om egne eksempler.  Diskuter og forklar kostnads- og mulige nytte-elementer ved nedgang i </a:t>
            </a:r>
            <a:r>
              <a:rPr lang="nb-NO" baseline="0" dirty="0" err="1"/>
              <a:t>ulykkesfrekvens</a:t>
            </a:r>
            <a:r>
              <a:rPr lang="nb-NO" baseline="0" dirty="0"/>
              <a:t>. Nevn gjerne at all HMS-økonomisk tenking starter egentlig ved risikoanalysen. Hva kan gå galt? Hva er sannsynligheten? Hva er konsekvensen, materielt, menneskelig, økonomisk osv.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12</a:t>
            </a:fld>
            <a:endParaRPr lang="nb-NO"/>
          </a:p>
        </p:txBody>
      </p:sp>
    </p:spTree>
    <p:extLst>
      <p:ext uri="{BB962C8B-B14F-4D97-AF65-F5344CB8AC3E}">
        <p14:creationId xmlns:p14="http://schemas.microsoft.com/office/powerpoint/2010/main" val="208301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Tallene</a:t>
            </a:r>
            <a:r>
              <a:rPr lang="nb-NO" baseline="0" dirty="0"/>
              <a:t> er tilfeldig valgt.  Vi forutsetter at tiltakets varighet er ett år, dvs. tidshorisont ett år. </a:t>
            </a:r>
            <a:br>
              <a:rPr lang="nb-NO" baseline="0" dirty="0"/>
            </a:br>
            <a:r>
              <a:rPr lang="nb-NO" baseline="0" dirty="0"/>
              <a:t>Tallene er fremkommet ved erfaring og intern statistikk. </a:t>
            </a:r>
            <a:endParaRPr lang="nb-NO" dirty="0"/>
          </a:p>
        </p:txBody>
      </p:sp>
      <p:sp>
        <p:nvSpPr>
          <p:cNvPr id="4" name="Plassholder for lysbildenummer 3"/>
          <p:cNvSpPr>
            <a:spLocks noGrp="1"/>
          </p:cNvSpPr>
          <p:nvPr>
            <p:ph type="sldNum" sz="quarter" idx="10"/>
          </p:nvPr>
        </p:nvSpPr>
        <p:spPr/>
        <p:txBody>
          <a:bodyPr/>
          <a:lstStyle/>
          <a:p>
            <a:fld id="{19548B3B-1FB6-C340-A961-53D4889BB145}" type="slidenum">
              <a:rPr lang="nb-NO" smtClean="0"/>
              <a:t>13</a:t>
            </a:fld>
            <a:endParaRPr lang="nb-NO"/>
          </a:p>
        </p:txBody>
      </p:sp>
    </p:spTree>
    <p:extLst>
      <p:ext uri="{BB962C8B-B14F-4D97-AF65-F5344CB8AC3E}">
        <p14:creationId xmlns:p14="http://schemas.microsoft.com/office/powerpoint/2010/main" val="131415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32C70ED1-9724-A940-B86B-065D563DEE04}" type="datetime1">
              <a:rPr lang="Zyyy" smtClean="0"/>
              <a:t>13.10.2016</a:t>
            </a:fld>
            <a:endParaRPr lang="nb-NO"/>
          </a:p>
        </p:txBody>
      </p:sp>
      <p:sp>
        <p:nvSpPr>
          <p:cNvPr id="5" name="Plassholder for bunntekst 4"/>
          <p:cNvSpPr>
            <a:spLocks noGrp="1"/>
          </p:cNvSpPr>
          <p:nvPr>
            <p:ph type="ftr" sz="quarter" idx="11"/>
          </p:nvPr>
        </p:nvSpPr>
        <p:spPr/>
        <p:txBody>
          <a:bodyPr/>
          <a:lstStyle/>
          <a:p>
            <a:r>
              <a:rPr lang="nb-NO"/>
              <a:t>www.hmsnorge.no</a:t>
            </a:r>
          </a:p>
        </p:txBody>
      </p:sp>
      <p:sp>
        <p:nvSpPr>
          <p:cNvPr id="6" name="Plassholder for lysbildenummer 5"/>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243182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8D9CC8E-5E0E-6840-B0FE-41E047676226}" type="datetime1">
              <a:rPr lang="Zyyy" smtClean="0"/>
              <a:t>13.10.2016</a:t>
            </a:fld>
            <a:endParaRPr lang="nb-NO"/>
          </a:p>
        </p:txBody>
      </p:sp>
      <p:sp>
        <p:nvSpPr>
          <p:cNvPr id="5" name="Plassholder for bunntekst 4"/>
          <p:cNvSpPr>
            <a:spLocks noGrp="1"/>
          </p:cNvSpPr>
          <p:nvPr>
            <p:ph type="ftr" sz="quarter" idx="11"/>
          </p:nvPr>
        </p:nvSpPr>
        <p:spPr/>
        <p:txBody>
          <a:bodyPr/>
          <a:lstStyle/>
          <a:p>
            <a:r>
              <a:rPr lang="nb-NO"/>
              <a:t>www.hmsnorge.no</a:t>
            </a:r>
          </a:p>
        </p:txBody>
      </p:sp>
      <p:sp>
        <p:nvSpPr>
          <p:cNvPr id="6" name="Plassholder for lysbildenummer 5"/>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375765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AFE5E6C-E133-C148-95DC-6AACBAEB37AA}" type="datetime1">
              <a:rPr lang="Zyyy" smtClean="0"/>
              <a:t>13.10.2016</a:t>
            </a:fld>
            <a:endParaRPr lang="nb-NO"/>
          </a:p>
        </p:txBody>
      </p:sp>
      <p:sp>
        <p:nvSpPr>
          <p:cNvPr id="5" name="Plassholder for bunntekst 4"/>
          <p:cNvSpPr>
            <a:spLocks noGrp="1"/>
          </p:cNvSpPr>
          <p:nvPr>
            <p:ph type="ftr" sz="quarter" idx="11"/>
          </p:nvPr>
        </p:nvSpPr>
        <p:spPr/>
        <p:txBody>
          <a:bodyPr/>
          <a:lstStyle/>
          <a:p>
            <a:r>
              <a:rPr lang="nb-NO"/>
              <a:t>www.hmsnorge.no</a:t>
            </a:r>
          </a:p>
        </p:txBody>
      </p:sp>
      <p:sp>
        <p:nvSpPr>
          <p:cNvPr id="6" name="Plassholder for lysbildenummer 5"/>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462299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465" y="2129992"/>
            <a:ext cx="7773071" cy="1470936"/>
          </a:xfrm>
        </p:spPr>
        <p:txBody>
          <a:bodyPr/>
          <a:lstStyle/>
          <a:p>
            <a:r>
              <a:rPr lang="nb-NO"/>
              <a:t>Klikk for å redigere tittelstil</a:t>
            </a:r>
          </a:p>
        </p:txBody>
      </p:sp>
      <p:sp>
        <p:nvSpPr>
          <p:cNvPr id="3" name="Undertittel 2"/>
          <p:cNvSpPr>
            <a:spLocks noGrp="1"/>
          </p:cNvSpPr>
          <p:nvPr>
            <p:ph type="subTitle" idx="1"/>
          </p:nvPr>
        </p:nvSpPr>
        <p:spPr>
          <a:xfrm>
            <a:off x="1370928" y="3885882"/>
            <a:ext cx="6402144" cy="175270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Tree>
    <p:extLst>
      <p:ext uri="{BB962C8B-B14F-4D97-AF65-F5344CB8AC3E}">
        <p14:creationId xmlns:p14="http://schemas.microsoft.com/office/powerpoint/2010/main" val="71137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6246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799" y="4406440"/>
            <a:ext cx="7771578" cy="136268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799" y="2906850"/>
            <a:ext cx="7771578" cy="1499591"/>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Tree>
    <p:extLst>
      <p:ext uri="{BB962C8B-B14F-4D97-AF65-F5344CB8AC3E}">
        <p14:creationId xmlns:p14="http://schemas.microsoft.com/office/powerpoint/2010/main" val="2276912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577015" y="1125490"/>
            <a:ext cx="3476601" cy="44526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196982" y="1125490"/>
            <a:ext cx="3476601" cy="44526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35260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6976" y="275404"/>
            <a:ext cx="8230048"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6977" y="1534613"/>
            <a:ext cx="4041101" cy="6399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6977" y="2174566"/>
            <a:ext cx="4041101" cy="39511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4429" y="1534613"/>
            <a:ext cx="4042595" cy="6399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4429" y="2174566"/>
            <a:ext cx="4042595" cy="39511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88622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68915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90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6977" y="273810"/>
            <a:ext cx="3009172" cy="1160512"/>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165" y="273811"/>
            <a:ext cx="5111859" cy="58519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6977" y="1434322"/>
            <a:ext cx="3009172" cy="46913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797814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D551B70-BE5E-3F4B-BF48-CD8ACFCCF17F}" type="datetime1">
              <a:rPr lang="Zyyy" smtClean="0"/>
              <a:t>13.10.2016</a:t>
            </a:fld>
            <a:endParaRPr lang="nb-NO"/>
          </a:p>
        </p:txBody>
      </p:sp>
      <p:sp>
        <p:nvSpPr>
          <p:cNvPr id="5" name="Plassholder for bunntekst 4"/>
          <p:cNvSpPr>
            <a:spLocks noGrp="1"/>
          </p:cNvSpPr>
          <p:nvPr>
            <p:ph type="ftr" sz="quarter" idx="11"/>
          </p:nvPr>
        </p:nvSpPr>
        <p:spPr/>
        <p:txBody>
          <a:bodyPr/>
          <a:lstStyle/>
          <a:p>
            <a:r>
              <a:rPr lang="nb-NO"/>
              <a:t>www.hmsnorge.no</a:t>
            </a:r>
          </a:p>
        </p:txBody>
      </p:sp>
      <p:sp>
        <p:nvSpPr>
          <p:cNvPr id="6" name="Plassholder for lysbildenummer 5"/>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2861340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063" y="4801237"/>
            <a:ext cx="5486698" cy="56672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063" y="612891"/>
            <a:ext cx="5486698" cy="4115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063" y="5367961"/>
            <a:ext cx="5486698" cy="8039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16786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9678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899441" y="305649"/>
            <a:ext cx="1774142" cy="5272446"/>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577015" y="305649"/>
            <a:ext cx="5179061" cy="527244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77391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tel, utklipp og tekst">
    <p:spTree>
      <p:nvGrpSpPr>
        <p:cNvPr id="1" name=""/>
        <p:cNvGrpSpPr/>
        <p:nvPr/>
      </p:nvGrpSpPr>
      <p:grpSpPr>
        <a:xfrm>
          <a:off x="0" y="0"/>
          <a:ext cx="0" cy="0"/>
          <a:chOff x="0" y="0"/>
          <a:chExt cx="0" cy="0"/>
        </a:xfrm>
      </p:grpSpPr>
      <p:sp>
        <p:nvSpPr>
          <p:cNvPr id="2" name="Tittel 1"/>
          <p:cNvSpPr>
            <a:spLocks noGrp="1"/>
          </p:cNvSpPr>
          <p:nvPr>
            <p:ph type="title"/>
          </p:nvPr>
        </p:nvSpPr>
        <p:spPr>
          <a:xfrm>
            <a:off x="1577015" y="305649"/>
            <a:ext cx="7096568" cy="840535"/>
          </a:xfrm>
        </p:spPr>
        <p:txBody>
          <a:bodyPr/>
          <a:lstStyle/>
          <a:p>
            <a:r>
              <a:rPr lang="nb-NO"/>
              <a:t>Klikk for å redigere tittelstil</a:t>
            </a:r>
          </a:p>
        </p:txBody>
      </p:sp>
      <p:sp>
        <p:nvSpPr>
          <p:cNvPr id="3" name="Plassholder for utklipp 2"/>
          <p:cNvSpPr>
            <a:spLocks noGrp="1"/>
          </p:cNvSpPr>
          <p:nvPr>
            <p:ph type="clipArt" sz="half" idx="1"/>
          </p:nvPr>
        </p:nvSpPr>
        <p:spPr>
          <a:xfrm>
            <a:off x="1577015" y="1125490"/>
            <a:ext cx="3476601" cy="4452605"/>
          </a:xfrm>
        </p:spPr>
        <p:txBody>
          <a:bodyPr/>
          <a:lstStyle/>
          <a:p>
            <a:pPr lvl="0"/>
            <a:endParaRPr lang="nb-NO" noProof="0"/>
          </a:p>
        </p:txBody>
      </p:sp>
      <p:sp>
        <p:nvSpPr>
          <p:cNvPr id="4" name="Plassholder for tekst 3"/>
          <p:cNvSpPr>
            <a:spLocks noGrp="1"/>
          </p:cNvSpPr>
          <p:nvPr>
            <p:ph type="body" sz="half" idx="2"/>
          </p:nvPr>
        </p:nvSpPr>
        <p:spPr>
          <a:xfrm>
            <a:off x="5196982" y="1125490"/>
            <a:ext cx="3476601" cy="445260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89543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1577015" y="305649"/>
            <a:ext cx="7096568" cy="840535"/>
          </a:xfrm>
        </p:spPr>
        <p:txBody>
          <a:bodyPr/>
          <a:lstStyle/>
          <a:p>
            <a:r>
              <a:rPr lang="nb-NO"/>
              <a:t>Klikk for å redigere tittelstil</a:t>
            </a:r>
          </a:p>
        </p:txBody>
      </p:sp>
      <p:sp>
        <p:nvSpPr>
          <p:cNvPr id="3" name="Plassholder for tabell 2"/>
          <p:cNvSpPr>
            <a:spLocks noGrp="1"/>
          </p:cNvSpPr>
          <p:nvPr>
            <p:ph type="tbl" idx="1"/>
          </p:nvPr>
        </p:nvSpPr>
        <p:spPr>
          <a:xfrm>
            <a:off x="1577015" y="1125490"/>
            <a:ext cx="7096568" cy="4452605"/>
          </a:xfrm>
        </p:spPr>
        <p:txBody>
          <a:bodyPr/>
          <a:lstStyle/>
          <a:p>
            <a:pPr lvl="0"/>
            <a:endParaRPr lang="nb-NO" noProof="0"/>
          </a:p>
        </p:txBody>
      </p:sp>
    </p:spTree>
    <p:extLst>
      <p:ext uri="{BB962C8B-B14F-4D97-AF65-F5344CB8AC3E}">
        <p14:creationId xmlns:p14="http://schemas.microsoft.com/office/powerpoint/2010/main" val="313732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C81D152A-424E-EC49-AC0C-A0147E474AFC}" type="datetime1">
              <a:rPr lang="Zyyy" smtClean="0"/>
              <a:t>13.10.2016</a:t>
            </a:fld>
            <a:endParaRPr lang="nb-NO"/>
          </a:p>
        </p:txBody>
      </p:sp>
      <p:sp>
        <p:nvSpPr>
          <p:cNvPr id="5" name="Plassholder for bunntekst 4"/>
          <p:cNvSpPr>
            <a:spLocks noGrp="1"/>
          </p:cNvSpPr>
          <p:nvPr>
            <p:ph type="ftr" sz="quarter" idx="11"/>
          </p:nvPr>
        </p:nvSpPr>
        <p:spPr/>
        <p:txBody>
          <a:bodyPr/>
          <a:lstStyle/>
          <a:p>
            <a:r>
              <a:rPr lang="nb-NO"/>
              <a:t>www.hmsnorge.no</a:t>
            </a:r>
          </a:p>
        </p:txBody>
      </p:sp>
      <p:sp>
        <p:nvSpPr>
          <p:cNvPr id="6" name="Plassholder for lysbildenummer 5"/>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14832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ACCB5A80-FEA5-D840-970E-32ABB21A5B94}" type="datetime1">
              <a:rPr lang="Zyyy" smtClean="0"/>
              <a:t>13.10.2016</a:t>
            </a:fld>
            <a:endParaRPr lang="nb-NO"/>
          </a:p>
        </p:txBody>
      </p:sp>
      <p:sp>
        <p:nvSpPr>
          <p:cNvPr id="6" name="Plassholder for bunntekst 5"/>
          <p:cNvSpPr>
            <a:spLocks noGrp="1"/>
          </p:cNvSpPr>
          <p:nvPr>
            <p:ph type="ftr" sz="quarter" idx="11"/>
          </p:nvPr>
        </p:nvSpPr>
        <p:spPr/>
        <p:txBody>
          <a:bodyPr/>
          <a:lstStyle/>
          <a:p>
            <a:r>
              <a:rPr lang="nb-NO"/>
              <a:t>www.hmsnorge.no</a:t>
            </a:r>
          </a:p>
        </p:txBody>
      </p:sp>
      <p:sp>
        <p:nvSpPr>
          <p:cNvPr id="7" name="Plassholder for lysbildenummer 6"/>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293680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F3F5F145-60DD-3848-8046-75CE0FF057E9}" type="datetime1">
              <a:rPr lang="Zyyy" smtClean="0"/>
              <a:t>13.10.2016</a:t>
            </a:fld>
            <a:endParaRPr lang="nb-NO"/>
          </a:p>
        </p:txBody>
      </p:sp>
      <p:sp>
        <p:nvSpPr>
          <p:cNvPr id="8" name="Plassholder for bunntekst 7"/>
          <p:cNvSpPr>
            <a:spLocks noGrp="1"/>
          </p:cNvSpPr>
          <p:nvPr>
            <p:ph type="ftr" sz="quarter" idx="11"/>
          </p:nvPr>
        </p:nvSpPr>
        <p:spPr/>
        <p:txBody>
          <a:bodyPr/>
          <a:lstStyle/>
          <a:p>
            <a:r>
              <a:rPr lang="nb-NO"/>
              <a:t>www.hmsnorge.no</a:t>
            </a:r>
          </a:p>
        </p:txBody>
      </p:sp>
      <p:sp>
        <p:nvSpPr>
          <p:cNvPr id="9" name="Plassholder for lysbildenummer 8"/>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193272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5AA28B7-4558-DA4C-8F30-533AB6F4F8E7}" type="datetime1">
              <a:rPr lang="Zyyy" smtClean="0"/>
              <a:t>13.10.2016</a:t>
            </a:fld>
            <a:endParaRPr lang="nb-NO"/>
          </a:p>
        </p:txBody>
      </p:sp>
      <p:sp>
        <p:nvSpPr>
          <p:cNvPr id="4" name="Plassholder for bunntekst 3"/>
          <p:cNvSpPr>
            <a:spLocks noGrp="1"/>
          </p:cNvSpPr>
          <p:nvPr>
            <p:ph type="ftr" sz="quarter" idx="11"/>
          </p:nvPr>
        </p:nvSpPr>
        <p:spPr/>
        <p:txBody>
          <a:bodyPr/>
          <a:lstStyle/>
          <a:p>
            <a:r>
              <a:rPr lang="nb-NO"/>
              <a:t>www.hmsnorge.no</a:t>
            </a:r>
          </a:p>
        </p:txBody>
      </p:sp>
      <p:sp>
        <p:nvSpPr>
          <p:cNvPr id="5" name="Plassholder for lysbildenummer 4"/>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395131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7E4D1E2-18F1-0B46-B3DD-D6E74C2B70B9}" type="datetime1">
              <a:rPr lang="Zyyy" smtClean="0"/>
              <a:t>13.10.2016</a:t>
            </a:fld>
            <a:endParaRPr lang="nb-NO"/>
          </a:p>
        </p:txBody>
      </p:sp>
      <p:sp>
        <p:nvSpPr>
          <p:cNvPr id="3" name="Plassholder for bunntekst 2"/>
          <p:cNvSpPr>
            <a:spLocks noGrp="1"/>
          </p:cNvSpPr>
          <p:nvPr>
            <p:ph type="ftr" sz="quarter" idx="11"/>
          </p:nvPr>
        </p:nvSpPr>
        <p:spPr/>
        <p:txBody>
          <a:bodyPr/>
          <a:lstStyle/>
          <a:p>
            <a:r>
              <a:rPr lang="nb-NO"/>
              <a:t>www.hmsnorge.no</a:t>
            </a:r>
          </a:p>
        </p:txBody>
      </p:sp>
      <p:sp>
        <p:nvSpPr>
          <p:cNvPr id="4" name="Plassholder for lysbildenummer 3"/>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2212468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519CD17-ACA9-C54B-B096-E33A60EBEFD3}" type="datetime1">
              <a:rPr lang="Zyyy" smtClean="0"/>
              <a:t>13.10.2016</a:t>
            </a:fld>
            <a:endParaRPr lang="nb-NO"/>
          </a:p>
        </p:txBody>
      </p:sp>
      <p:sp>
        <p:nvSpPr>
          <p:cNvPr id="6" name="Plassholder for bunntekst 5"/>
          <p:cNvSpPr>
            <a:spLocks noGrp="1"/>
          </p:cNvSpPr>
          <p:nvPr>
            <p:ph type="ftr" sz="quarter" idx="11"/>
          </p:nvPr>
        </p:nvSpPr>
        <p:spPr/>
        <p:txBody>
          <a:bodyPr/>
          <a:lstStyle/>
          <a:p>
            <a:r>
              <a:rPr lang="nb-NO"/>
              <a:t>www.hmsnorge.no</a:t>
            </a:r>
          </a:p>
        </p:txBody>
      </p:sp>
      <p:sp>
        <p:nvSpPr>
          <p:cNvPr id="7" name="Plassholder for lysbildenummer 6"/>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2444589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ACD39A4B-0917-CE4B-9ED1-D564030C77C3}" type="datetime1">
              <a:rPr lang="Zyyy" smtClean="0"/>
              <a:t>13.10.2016</a:t>
            </a:fld>
            <a:endParaRPr lang="nb-NO"/>
          </a:p>
        </p:txBody>
      </p:sp>
      <p:sp>
        <p:nvSpPr>
          <p:cNvPr id="6" name="Plassholder for bunntekst 5"/>
          <p:cNvSpPr>
            <a:spLocks noGrp="1"/>
          </p:cNvSpPr>
          <p:nvPr>
            <p:ph type="ftr" sz="quarter" idx="11"/>
          </p:nvPr>
        </p:nvSpPr>
        <p:spPr/>
        <p:txBody>
          <a:bodyPr/>
          <a:lstStyle/>
          <a:p>
            <a:r>
              <a:rPr lang="nb-NO"/>
              <a:t>www.hmsnorge.no</a:t>
            </a:r>
          </a:p>
        </p:txBody>
      </p:sp>
      <p:sp>
        <p:nvSpPr>
          <p:cNvPr id="7" name="Plassholder for lysbildenummer 6"/>
          <p:cNvSpPr>
            <a:spLocks noGrp="1"/>
          </p:cNvSpPr>
          <p:nvPr>
            <p:ph type="sldNum" sz="quarter" idx="12"/>
          </p:nvPr>
        </p:nvSpPr>
        <p:spPr/>
        <p:txBody>
          <a:bodyPr/>
          <a:lstStyle/>
          <a:p>
            <a:fld id="{471944E9-7159-E841-83BF-78A569869AD5}" type="slidenum">
              <a:rPr lang="nb-NO" smtClean="0"/>
              <a:t>‹#›</a:t>
            </a:fld>
            <a:endParaRPr lang="nb-NO"/>
          </a:p>
        </p:txBody>
      </p:sp>
    </p:spTree>
    <p:extLst>
      <p:ext uri="{BB962C8B-B14F-4D97-AF65-F5344CB8AC3E}">
        <p14:creationId xmlns:p14="http://schemas.microsoft.com/office/powerpoint/2010/main" val="112668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F5795-3AFD-BA4A-8A56-84F174770C79}" type="datetime1">
              <a:rPr lang="Zyyy" smtClean="0"/>
              <a:t>13.10.2016</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www.hmsnorge.no</a:t>
            </a: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944E9-7159-E841-83BF-78A569869AD5}" type="slidenum">
              <a:rPr lang="nb-NO" smtClean="0"/>
              <a:t>‹#›</a:t>
            </a:fld>
            <a:endParaRPr lang="nb-NO"/>
          </a:p>
        </p:txBody>
      </p:sp>
    </p:spTree>
    <p:extLst>
      <p:ext uri="{BB962C8B-B14F-4D97-AF65-F5344CB8AC3E}">
        <p14:creationId xmlns:p14="http://schemas.microsoft.com/office/powerpoint/2010/main" val="2762378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77015" y="305649"/>
            <a:ext cx="7096568" cy="840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b-NO"/>
              <a:t>Klikk for å redigere tittelstil</a:t>
            </a:r>
          </a:p>
        </p:txBody>
      </p:sp>
      <p:sp>
        <p:nvSpPr>
          <p:cNvPr id="1027" name="Rectangle 3"/>
          <p:cNvSpPr>
            <a:spLocks noGrp="1" noChangeArrowheads="1"/>
          </p:cNvSpPr>
          <p:nvPr>
            <p:ph type="body" idx="1"/>
          </p:nvPr>
        </p:nvSpPr>
        <p:spPr bwMode="auto">
          <a:xfrm>
            <a:off x="1577015" y="1125490"/>
            <a:ext cx="7096568" cy="4452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28" name="Rectangle 5"/>
          <p:cNvSpPr>
            <a:spLocks noChangeArrowheads="1"/>
          </p:cNvSpPr>
          <p:nvPr/>
        </p:nvSpPr>
        <p:spPr bwMode="auto">
          <a:xfrm>
            <a:off x="16428" y="6528473"/>
            <a:ext cx="683851" cy="2462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fld id="{1C4E9665-D492-EA4E-BDE0-828CF81053EE}" type="datetime1">
              <a:rPr lang="nb-NO" sz="1000"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13.10.2016</a:t>
            </a:fld>
            <a:endParaRPr lang="nb-NO" sz="1000">
              <a:solidFill>
                <a:srgbClr val="000000"/>
              </a:solidFill>
              <a:latin typeface="Arial" charset="0"/>
              <a:ea typeface="ＭＳ Ｐゴシック" charset="0"/>
              <a:cs typeface="ＭＳ Ｐゴシック" charset="0"/>
            </a:endParaRPr>
          </a:p>
        </p:txBody>
      </p:sp>
      <p:sp>
        <p:nvSpPr>
          <p:cNvPr id="1029" name="Rectangle 6"/>
          <p:cNvSpPr>
            <a:spLocks noChangeArrowheads="1"/>
          </p:cNvSpPr>
          <p:nvPr/>
        </p:nvSpPr>
        <p:spPr bwMode="auto">
          <a:xfrm>
            <a:off x="628716" y="6528473"/>
            <a:ext cx="184666" cy="2462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endParaRPr lang="nb-NO" sz="1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99904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defRPr sz="2300">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562100" indent="-228600" algn="l" rtl="0" eaLnBrk="0" fontAlgn="base" hangingPunct="0">
        <a:spcBef>
          <a:spcPct val="20000"/>
        </a:spcBef>
        <a:spcAft>
          <a:spcPct val="0"/>
        </a:spcAft>
        <a:buChar char="–"/>
        <a:defRPr sz="2000">
          <a:solidFill>
            <a:schemeClr val="tx1"/>
          </a:solidFill>
          <a:latin typeface="+mn-lt"/>
          <a:ea typeface="+mn-ea"/>
        </a:defRPr>
      </a:lvl4pPr>
      <a:lvl5pPr marL="1981200" indent="-228600" algn="l" rtl="0" eaLnBrk="0" fontAlgn="base" hangingPunct="0">
        <a:spcBef>
          <a:spcPct val="20000"/>
        </a:spcBef>
        <a:spcAft>
          <a:spcPct val="0"/>
        </a:spcAft>
        <a:buChar char="»"/>
        <a:defRPr sz="2000">
          <a:solidFill>
            <a:schemeClr val="tx1"/>
          </a:solidFill>
          <a:latin typeface="+mn-lt"/>
          <a:ea typeface="+mn-ea"/>
        </a:defRPr>
      </a:lvl5pPr>
      <a:lvl6pPr marL="2438400" indent="-228600" algn="l" rtl="0" eaLnBrk="0" fontAlgn="base" hangingPunct="0">
        <a:spcBef>
          <a:spcPct val="20000"/>
        </a:spcBef>
        <a:spcAft>
          <a:spcPct val="0"/>
        </a:spcAft>
        <a:buChar char="»"/>
        <a:defRPr sz="2000">
          <a:solidFill>
            <a:schemeClr val="tx1"/>
          </a:solidFill>
          <a:latin typeface="+mn-lt"/>
          <a:ea typeface="+mn-ea"/>
        </a:defRPr>
      </a:lvl6pPr>
      <a:lvl7pPr marL="2895600" indent="-228600" algn="l" rtl="0" eaLnBrk="0" fontAlgn="base" hangingPunct="0">
        <a:spcBef>
          <a:spcPct val="20000"/>
        </a:spcBef>
        <a:spcAft>
          <a:spcPct val="0"/>
        </a:spcAft>
        <a:buChar char="»"/>
        <a:defRPr sz="2000">
          <a:solidFill>
            <a:schemeClr val="tx1"/>
          </a:solidFill>
          <a:latin typeface="+mn-lt"/>
          <a:ea typeface="+mn-ea"/>
        </a:defRPr>
      </a:lvl7pPr>
      <a:lvl8pPr marL="3352800" indent="-228600" algn="l" rtl="0" eaLnBrk="0" fontAlgn="base" hangingPunct="0">
        <a:spcBef>
          <a:spcPct val="20000"/>
        </a:spcBef>
        <a:spcAft>
          <a:spcPct val="0"/>
        </a:spcAft>
        <a:buChar char="»"/>
        <a:defRPr sz="2000">
          <a:solidFill>
            <a:schemeClr val="tx1"/>
          </a:solidFill>
          <a:latin typeface="+mn-lt"/>
          <a:ea typeface="+mn-ea"/>
        </a:defRPr>
      </a:lvl8pPr>
      <a:lvl9pPr marL="38100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fu.edu/~woodaljn/ant260/ophelia.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09053" y="692825"/>
            <a:ext cx="6574373" cy="923330"/>
          </a:xfrm>
          <a:prstGeom prst="rect">
            <a:avLst/>
          </a:prstGeom>
          <a:noFill/>
        </p:spPr>
        <p:txBody>
          <a:bodyPr wrap="none" rtlCol="0">
            <a:spAutoFit/>
          </a:bodyPr>
          <a:lstStyle/>
          <a:p>
            <a:pPr algn="ctr"/>
            <a:r>
              <a:rPr lang="nb-NO" sz="5400" dirty="0">
                <a:solidFill>
                  <a:srgbClr val="953735"/>
                </a:solidFill>
                <a:latin typeface="Verdana"/>
                <a:cs typeface="Verdana"/>
              </a:rPr>
              <a:t>Er HMS lønnsomt?</a:t>
            </a:r>
            <a:endParaRPr lang="nb-NO" sz="3200" dirty="0">
              <a:solidFill>
                <a:srgbClr val="C0504D"/>
              </a:solidFill>
              <a:latin typeface="Verdana"/>
              <a:cs typeface="Verdana"/>
            </a:endParaRPr>
          </a:p>
        </p:txBody>
      </p:sp>
      <p:sp>
        <p:nvSpPr>
          <p:cNvPr id="5" name="Plassholder for bunntekst 4"/>
          <p:cNvSpPr>
            <a:spLocks noGrp="1"/>
          </p:cNvSpPr>
          <p:nvPr>
            <p:ph type="ftr" sz="quarter" idx="11"/>
          </p:nvPr>
        </p:nvSpPr>
        <p:spPr/>
        <p:txBody>
          <a:bodyPr/>
          <a:lstStyle/>
          <a:p>
            <a:r>
              <a:rPr lang="nb-NO"/>
              <a:t>www.hmsnorge.no</a:t>
            </a:r>
          </a:p>
        </p:txBody>
      </p:sp>
      <p:pic>
        <p:nvPicPr>
          <p:cNvPr id="6" name="Bilde 5"/>
          <p:cNvPicPr>
            <a:picLocks noChangeAspect="1"/>
          </p:cNvPicPr>
          <p:nvPr/>
        </p:nvPicPr>
        <p:blipFill>
          <a:blip r:embed="rId3"/>
          <a:stretch>
            <a:fillRect/>
          </a:stretch>
        </p:blipFill>
        <p:spPr>
          <a:xfrm>
            <a:off x="1627445" y="1913472"/>
            <a:ext cx="6077221" cy="3248551"/>
          </a:xfrm>
          <a:prstGeom prst="rect">
            <a:avLst/>
          </a:prstGeom>
        </p:spPr>
      </p:pic>
      <p:pic>
        <p:nvPicPr>
          <p:cNvPr id="3" name="Bilde 2"/>
          <p:cNvPicPr>
            <a:picLocks noChangeAspect="1"/>
          </p:cNvPicPr>
          <p:nvPr/>
        </p:nvPicPr>
        <p:blipFill>
          <a:blip r:embed="rId4"/>
          <a:stretch>
            <a:fillRect/>
          </a:stretch>
        </p:blipFill>
        <p:spPr>
          <a:xfrm>
            <a:off x="3539066" y="5537298"/>
            <a:ext cx="2205567" cy="790526"/>
          </a:xfrm>
          <a:prstGeom prst="rect">
            <a:avLst/>
          </a:prstGeom>
        </p:spPr>
      </p:pic>
    </p:spTree>
    <p:extLst>
      <p:ext uri="{BB962C8B-B14F-4D97-AF65-F5344CB8AC3E}">
        <p14:creationId xmlns:p14="http://schemas.microsoft.com/office/powerpoint/2010/main" val="17062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tel 4"/>
          <p:cNvSpPr txBox="1">
            <a:spLocks/>
          </p:cNvSpPr>
          <p:nvPr/>
        </p:nvSpPr>
        <p:spPr bwMode="auto">
          <a:xfrm>
            <a:off x="708016" y="70382"/>
            <a:ext cx="788564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spcBef>
                <a:spcPct val="20000"/>
              </a:spcBef>
              <a:buFont typeface="Arial" charset="0"/>
              <a:buNone/>
            </a:pPr>
            <a:r>
              <a:rPr lang="nb-NO" sz="2800" dirty="0">
                <a:solidFill>
                  <a:srgbClr val="800000"/>
                </a:solidFill>
                <a:latin typeface="Arial" charset="0"/>
              </a:rPr>
              <a:t>Kost-nytte analyse.  Så enkelt er det</a:t>
            </a:r>
            <a:endParaRPr lang="nb-NO" dirty="0">
              <a:solidFill>
                <a:srgbClr val="800000"/>
              </a:solidFill>
              <a:latin typeface="Arial" charset="0"/>
            </a:endParaRPr>
          </a:p>
        </p:txBody>
      </p:sp>
      <p:sp>
        <p:nvSpPr>
          <p:cNvPr id="2" name="Tittel 1"/>
          <p:cNvSpPr>
            <a:spLocks noGrp="1"/>
          </p:cNvSpPr>
          <p:nvPr>
            <p:ph type="ctrTitle"/>
          </p:nvPr>
        </p:nvSpPr>
        <p:spPr>
          <a:xfrm>
            <a:off x="685800" y="1052513"/>
            <a:ext cx="7772400" cy="4179887"/>
          </a:xfrm>
        </p:spPr>
        <p:txBody>
          <a:bodyPr>
            <a:noAutofit/>
          </a:bodyPr>
          <a:lstStyle/>
          <a:p>
            <a:pPr algn="l"/>
            <a:r>
              <a:rPr lang="nb-NO" sz="2400" dirty="0">
                <a:latin typeface="Arial" charset="0"/>
                <a:cs typeface="Arial" charset="0"/>
              </a:rPr>
              <a:t>.</a:t>
            </a:r>
            <a:endParaRPr lang="nb-NO" sz="2400" dirty="0"/>
          </a:p>
        </p:txBody>
      </p:sp>
      <p:graphicFrame>
        <p:nvGraphicFramePr>
          <p:cNvPr id="4" name="Tabell 3"/>
          <p:cNvGraphicFramePr>
            <a:graphicFrameLocks noGrp="1"/>
          </p:cNvGraphicFramePr>
          <p:nvPr>
            <p:extLst>
              <p:ext uri="{D42A27DB-BD31-4B8C-83A1-F6EECF244321}">
                <p14:modId xmlns:p14="http://schemas.microsoft.com/office/powerpoint/2010/main" val="1452621796"/>
              </p:ext>
            </p:extLst>
          </p:nvPr>
        </p:nvGraphicFramePr>
        <p:xfrm>
          <a:off x="846666" y="1075273"/>
          <a:ext cx="7611534" cy="5393260"/>
        </p:xfrm>
        <a:graphic>
          <a:graphicData uri="http://schemas.openxmlformats.org/drawingml/2006/table">
            <a:tbl>
              <a:tblPr firstRow="1" bandRow="1">
                <a:tableStyleId>{5C22544A-7EE6-4342-B048-85BDC9FD1C3A}</a:tableStyleId>
              </a:tblPr>
              <a:tblGrid>
                <a:gridCol w="5748293">
                  <a:extLst>
                    <a:ext uri="{9D8B030D-6E8A-4147-A177-3AD203B41FA5}">
                      <a16:colId xmlns:a16="http://schemas.microsoft.com/office/drawing/2014/main" val="20000"/>
                    </a:ext>
                  </a:extLst>
                </a:gridCol>
                <a:gridCol w="1863241">
                  <a:extLst>
                    <a:ext uri="{9D8B030D-6E8A-4147-A177-3AD203B41FA5}">
                      <a16:colId xmlns:a16="http://schemas.microsoft.com/office/drawing/2014/main" val="20001"/>
                    </a:ext>
                  </a:extLst>
                </a:gridCol>
              </a:tblGrid>
              <a:tr h="535754">
                <a:tc>
                  <a:txBody>
                    <a:bodyPr/>
                    <a:lstStyle/>
                    <a:p>
                      <a:r>
                        <a:rPr lang="nb-NO" sz="2400" dirty="0"/>
                        <a:t>Hva</a:t>
                      </a:r>
                    </a:p>
                  </a:txBody>
                  <a:tcPr/>
                </a:tc>
                <a:tc>
                  <a:txBody>
                    <a:bodyPr/>
                    <a:lstStyle/>
                    <a:p>
                      <a:r>
                        <a:rPr lang="nb-NO" sz="2400" dirty="0"/>
                        <a:t>Verdi</a:t>
                      </a:r>
                    </a:p>
                  </a:txBody>
                  <a:tcPr/>
                </a:tc>
                <a:extLst>
                  <a:ext uri="{0D108BD9-81ED-4DB2-BD59-A6C34878D82A}">
                    <a16:rowId xmlns:a16="http://schemas.microsoft.com/office/drawing/2014/main" val="10000"/>
                  </a:ext>
                </a:extLst>
              </a:tr>
              <a:tr h="7500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dirty="0"/>
                        <a:t>1) Kostnad ved</a:t>
                      </a:r>
                      <a:r>
                        <a:rPr lang="nb-NO" baseline="0" dirty="0"/>
                        <a:t> uønsket hendelse/utvikling kr </a:t>
                      </a:r>
                      <a:endParaRPr lang="nb-NO" dirty="0"/>
                    </a:p>
                    <a:p>
                      <a:endParaRPr lang="nb-NO" dirty="0"/>
                    </a:p>
                  </a:txBody>
                  <a:tcPr/>
                </a:tc>
                <a:tc>
                  <a:txBody>
                    <a:bodyPr/>
                    <a:lstStyle/>
                    <a:p>
                      <a:endParaRPr lang="nb-NO" dirty="0"/>
                    </a:p>
                  </a:txBody>
                  <a:tcPr/>
                </a:tc>
                <a:extLst>
                  <a:ext uri="{0D108BD9-81ED-4DB2-BD59-A6C34878D82A}">
                    <a16:rowId xmlns:a16="http://schemas.microsoft.com/office/drawing/2014/main" val="10001"/>
                  </a:ext>
                </a:extLst>
              </a:tr>
              <a:tr h="654811">
                <a:tc>
                  <a:txBody>
                    <a:bodyPr/>
                    <a:lstStyle/>
                    <a:p>
                      <a:r>
                        <a:rPr lang="nb-NO" b="0" dirty="0"/>
                        <a:t>2)</a:t>
                      </a:r>
                      <a:r>
                        <a:rPr lang="nb-NO" b="0" baseline="0" dirty="0"/>
                        <a:t> Sannsynlighet for at det inntreffer %</a:t>
                      </a:r>
                      <a:endParaRPr lang="nb-NO" b="0" dirty="0"/>
                    </a:p>
                  </a:txBody>
                  <a:tcPr/>
                </a:tc>
                <a:tc>
                  <a:txBody>
                    <a:bodyPr/>
                    <a:lstStyle/>
                    <a:p>
                      <a:r>
                        <a:rPr lang="nb-NO" dirty="0"/>
                        <a:t> </a:t>
                      </a:r>
                    </a:p>
                  </a:txBody>
                  <a:tcPr/>
                </a:tc>
                <a:extLst>
                  <a:ext uri="{0D108BD9-81ED-4DB2-BD59-A6C34878D82A}">
                    <a16:rowId xmlns:a16="http://schemas.microsoft.com/office/drawing/2014/main" val="10002"/>
                  </a:ext>
                </a:extLst>
              </a:tr>
              <a:tr h="654811">
                <a:tc>
                  <a:txBody>
                    <a:bodyPr/>
                    <a:lstStyle/>
                    <a:p>
                      <a:r>
                        <a:rPr lang="nb-NO" baseline="0" dirty="0"/>
                        <a:t>2) Tiltaket koster kr</a:t>
                      </a:r>
                      <a:endParaRPr lang="nb-NO" dirty="0"/>
                    </a:p>
                  </a:txBody>
                  <a:tcPr/>
                </a:tc>
                <a:tc>
                  <a:txBody>
                    <a:bodyPr/>
                    <a:lstStyle/>
                    <a:p>
                      <a:pPr algn="ctr"/>
                      <a:r>
                        <a:rPr lang="nb-NO" sz="2000" dirty="0"/>
                        <a:t>A</a:t>
                      </a:r>
                    </a:p>
                  </a:txBody>
                  <a:tcPr/>
                </a:tc>
                <a:extLst>
                  <a:ext uri="{0D108BD9-81ED-4DB2-BD59-A6C34878D82A}">
                    <a16:rowId xmlns:a16="http://schemas.microsoft.com/office/drawing/2014/main" val="10003"/>
                  </a:ext>
                </a:extLst>
              </a:tr>
              <a:tr h="1392961">
                <a:tc>
                  <a:txBody>
                    <a:bodyPr/>
                    <a:lstStyle/>
                    <a:p>
                      <a:r>
                        <a:rPr lang="nb-NO" dirty="0"/>
                        <a:t>3) Forventet effekt av tiltak  (Input)</a:t>
                      </a:r>
                    </a:p>
                    <a:p>
                      <a:r>
                        <a:rPr lang="nb-NO" baseline="0" dirty="0"/>
                        <a:t>   a) Reduserer sannsynlighet med                    </a:t>
                      </a:r>
                      <a:endParaRPr lang="is-IS" baseline="0" dirty="0"/>
                    </a:p>
                    <a:p>
                      <a:r>
                        <a:rPr lang="is-IS" baseline="0" dirty="0"/>
                        <a:t>   b) Reduserer konsekvens med         </a:t>
                      </a:r>
                    </a:p>
                    <a:p>
                      <a:r>
                        <a:rPr lang="is-IS" baseline="0" dirty="0"/>
                        <a:t>   c) Andre effekter. Positive. Negative?</a:t>
                      </a:r>
                      <a:endParaRPr lang="nb-NO" dirty="0"/>
                    </a:p>
                  </a:txBody>
                  <a:tcPr/>
                </a:tc>
                <a:tc>
                  <a:txBody>
                    <a:bodyPr/>
                    <a:lstStyle/>
                    <a:p>
                      <a:br>
                        <a:rPr lang="nb-NO" dirty="0"/>
                      </a:br>
                      <a:r>
                        <a:rPr lang="nb-NO" dirty="0"/>
                        <a:t>         _____  %</a:t>
                      </a:r>
                    </a:p>
                    <a:p>
                      <a:r>
                        <a:rPr lang="nb-NO" dirty="0"/>
                        <a:t>         _____  kr</a:t>
                      </a:r>
                    </a:p>
                    <a:p>
                      <a:r>
                        <a:rPr lang="nb-NO" dirty="0"/>
                        <a:t>        </a:t>
                      </a:r>
                      <a:r>
                        <a:rPr lang="nb-NO" baseline="0" dirty="0"/>
                        <a:t> </a:t>
                      </a:r>
                      <a:r>
                        <a:rPr lang="nb-NO" dirty="0"/>
                        <a:t>_____</a:t>
                      </a:r>
                      <a:r>
                        <a:rPr lang="nb-NO" baseline="0" dirty="0"/>
                        <a:t>  kr</a:t>
                      </a:r>
                      <a:endParaRPr lang="nb-NO" dirty="0"/>
                    </a:p>
                  </a:txBody>
                  <a:tcPr/>
                </a:tc>
                <a:extLst>
                  <a:ext uri="{0D108BD9-81ED-4DB2-BD59-A6C34878D82A}">
                    <a16:rowId xmlns:a16="http://schemas.microsoft.com/office/drawing/2014/main" val="10004"/>
                  </a:ext>
                </a:extLst>
              </a:tr>
              <a:tr h="750056">
                <a:tc>
                  <a:txBody>
                    <a:bodyPr/>
                    <a:lstStyle/>
                    <a:p>
                      <a:r>
                        <a:rPr lang="nb-NO" dirty="0"/>
                        <a:t>4) Forventet effekt av tiltak. (Beregning) </a:t>
                      </a:r>
                      <a:r>
                        <a:rPr lang="nb-NO" baseline="0" dirty="0"/>
                        <a:t> </a:t>
                      </a:r>
                      <a:br>
                        <a:rPr lang="nb-NO" baseline="0" dirty="0"/>
                      </a:br>
                      <a:r>
                        <a:rPr lang="nb-NO" baseline="0" dirty="0"/>
                        <a:t>   (1 x 3a + 3b + 3c</a:t>
                      </a:r>
                      <a:r>
                        <a:rPr lang="nb-NO" dirty="0"/>
                        <a:t>)  kr</a:t>
                      </a:r>
                    </a:p>
                  </a:txBody>
                  <a:tcPr/>
                </a:tc>
                <a:tc>
                  <a:txBody>
                    <a:bodyPr/>
                    <a:lstStyle/>
                    <a:p>
                      <a:pPr algn="ctr"/>
                      <a:r>
                        <a:rPr lang="nb-NO" sz="2000" dirty="0"/>
                        <a:t>B</a:t>
                      </a:r>
                    </a:p>
                  </a:txBody>
                  <a:tcPr/>
                </a:tc>
                <a:extLst>
                  <a:ext uri="{0D108BD9-81ED-4DB2-BD59-A6C34878D82A}">
                    <a16:rowId xmlns:a16="http://schemas.microsoft.com/office/drawing/2014/main" val="10005"/>
                  </a:ext>
                </a:extLst>
              </a:tr>
              <a:tr h="654811">
                <a:tc>
                  <a:txBody>
                    <a:bodyPr/>
                    <a:lstStyle/>
                    <a:p>
                      <a:r>
                        <a:rPr lang="nb-NO" dirty="0"/>
                        <a:t>5) Netto gevinst</a:t>
                      </a:r>
                      <a:r>
                        <a:rPr lang="nb-NO" baseline="0" dirty="0"/>
                        <a:t> kr (4 – 2) </a:t>
                      </a:r>
                      <a:endParaRPr lang="nb-NO" dirty="0"/>
                    </a:p>
                  </a:txBody>
                  <a:tcPr/>
                </a:tc>
                <a:tc>
                  <a:txBody>
                    <a:bodyPr/>
                    <a:lstStyle/>
                    <a:p>
                      <a:pPr algn="ctr"/>
                      <a:r>
                        <a:rPr lang="nb-NO" sz="2000" dirty="0"/>
                        <a:t>B - A</a:t>
                      </a:r>
                    </a:p>
                  </a:txBody>
                  <a:tcPr/>
                </a:tc>
                <a:extLst>
                  <a:ext uri="{0D108BD9-81ED-4DB2-BD59-A6C34878D82A}">
                    <a16:rowId xmlns:a16="http://schemas.microsoft.com/office/drawing/2014/main" val="10006"/>
                  </a:ext>
                </a:extLst>
              </a:tr>
            </a:tbl>
          </a:graphicData>
        </a:graphic>
      </p:graphicFrame>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413294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r>
              <a:rPr lang="nb-NO"/>
              <a:t>www.hmsnorge.no</a:t>
            </a:r>
          </a:p>
        </p:txBody>
      </p:sp>
      <p:pic>
        <p:nvPicPr>
          <p:cNvPr id="4" name="Bilde 3"/>
          <p:cNvPicPr>
            <a:picLocks noChangeAspect="1"/>
          </p:cNvPicPr>
          <p:nvPr/>
        </p:nvPicPr>
        <p:blipFill>
          <a:blip r:embed="rId2"/>
          <a:stretch>
            <a:fillRect/>
          </a:stretch>
        </p:blipFill>
        <p:spPr>
          <a:xfrm>
            <a:off x="180230" y="1270827"/>
            <a:ext cx="8890000" cy="5152430"/>
          </a:xfrm>
          <a:prstGeom prst="rect">
            <a:avLst/>
          </a:prstGeom>
        </p:spPr>
      </p:pic>
      <p:sp>
        <p:nvSpPr>
          <p:cNvPr id="6" name="TekstSylinder 5"/>
          <p:cNvSpPr txBox="1"/>
          <p:nvPr/>
        </p:nvSpPr>
        <p:spPr>
          <a:xfrm rot="21299804">
            <a:off x="1434349" y="555982"/>
            <a:ext cx="6113873" cy="461665"/>
          </a:xfrm>
          <a:prstGeom prst="rect">
            <a:avLst/>
          </a:prstGeom>
          <a:noFill/>
        </p:spPr>
        <p:txBody>
          <a:bodyPr wrap="none" rtlCol="0">
            <a:spAutoFit/>
          </a:bodyPr>
          <a:lstStyle/>
          <a:p>
            <a:r>
              <a:rPr lang="nb-NO" sz="2400" dirty="0"/>
              <a:t>Utgangspunkt for hms-økonomiske vurderinger</a:t>
            </a:r>
          </a:p>
        </p:txBody>
      </p:sp>
      <p:sp useBgFill="1">
        <p:nvSpPr>
          <p:cNvPr id="8" name="TekstSylinder 7"/>
          <p:cNvSpPr txBox="1"/>
          <p:nvPr/>
        </p:nvSpPr>
        <p:spPr>
          <a:xfrm>
            <a:off x="1502807" y="3035840"/>
            <a:ext cx="1215697" cy="369332"/>
          </a:xfrm>
          <a:prstGeom prst="rect">
            <a:avLst/>
          </a:prstGeom>
        </p:spPr>
        <p:txBody>
          <a:bodyPr wrap="square" rtlCol="0">
            <a:spAutoFit/>
          </a:bodyPr>
          <a:lstStyle/>
          <a:p>
            <a:r>
              <a:rPr lang="nb-NO" dirty="0"/>
              <a:t>1 </a:t>
            </a:r>
            <a:r>
              <a:rPr lang="nb-NO" dirty="0" err="1"/>
              <a:t>mill</a:t>
            </a:r>
            <a:r>
              <a:rPr lang="nb-NO" dirty="0"/>
              <a:t> </a:t>
            </a:r>
            <a:r>
              <a:rPr lang="nb-NO" dirty="0">
                <a:sym typeface="Wingdings"/>
              </a:rPr>
              <a:t></a:t>
            </a:r>
            <a:endParaRPr lang="nb-NO" dirty="0"/>
          </a:p>
        </p:txBody>
      </p:sp>
      <p:sp useBgFill="1">
        <p:nvSpPr>
          <p:cNvPr id="9" name="TekstSylinder 8"/>
          <p:cNvSpPr txBox="1"/>
          <p:nvPr/>
        </p:nvSpPr>
        <p:spPr>
          <a:xfrm>
            <a:off x="1330609" y="3580163"/>
            <a:ext cx="1471151" cy="369332"/>
          </a:xfrm>
          <a:prstGeom prst="rect">
            <a:avLst/>
          </a:prstGeom>
        </p:spPr>
        <p:txBody>
          <a:bodyPr wrap="none" rtlCol="0">
            <a:spAutoFit/>
          </a:bodyPr>
          <a:lstStyle/>
          <a:p>
            <a:r>
              <a:rPr lang="nb-NO" dirty="0"/>
              <a:t>500.1000.000</a:t>
            </a:r>
          </a:p>
        </p:txBody>
      </p:sp>
      <p:sp useBgFill="1">
        <p:nvSpPr>
          <p:cNvPr id="10" name="TekstSylinder 9"/>
          <p:cNvSpPr txBox="1"/>
          <p:nvPr/>
        </p:nvSpPr>
        <p:spPr>
          <a:xfrm>
            <a:off x="1418144" y="3947853"/>
            <a:ext cx="1366555" cy="369332"/>
          </a:xfrm>
          <a:prstGeom prst="rect">
            <a:avLst/>
          </a:prstGeom>
        </p:spPr>
        <p:txBody>
          <a:bodyPr wrap="none" rtlCol="0">
            <a:spAutoFit/>
          </a:bodyPr>
          <a:lstStyle/>
          <a:p>
            <a:r>
              <a:rPr lang="nb-NO" dirty="0"/>
              <a:t>200-500.000</a:t>
            </a:r>
          </a:p>
        </p:txBody>
      </p:sp>
      <p:sp useBgFill="1">
        <p:nvSpPr>
          <p:cNvPr id="11" name="TekstSylinder 10"/>
          <p:cNvSpPr txBox="1"/>
          <p:nvPr/>
        </p:nvSpPr>
        <p:spPr>
          <a:xfrm>
            <a:off x="1367345" y="4455854"/>
            <a:ext cx="1366555" cy="369332"/>
          </a:xfrm>
          <a:prstGeom prst="rect">
            <a:avLst/>
          </a:prstGeom>
        </p:spPr>
        <p:txBody>
          <a:bodyPr wrap="none" rtlCol="0">
            <a:spAutoFit/>
          </a:bodyPr>
          <a:lstStyle/>
          <a:p>
            <a:r>
              <a:rPr lang="nb-NO" dirty="0"/>
              <a:t>100-200.000</a:t>
            </a:r>
          </a:p>
        </p:txBody>
      </p:sp>
      <p:sp useBgFill="1">
        <p:nvSpPr>
          <p:cNvPr id="12" name="TekstSylinder 11"/>
          <p:cNvSpPr txBox="1"/>
          <p:nvPr/>
        </p:nvSpPr>
        <p:spPr>
          <a:xfrm>
            <a:off x="1468943" y="4946921"/>
            <a:ext cx="1249561" cy="369332"/>
          </a:xfrm>
          <a:prstGeom prst="rect">
            <a:avLst/>
          </a:prstGeom>
        </p:spPr>
        <p:txBody>
          <a:bodyPr wrap="none" rtlCol="0">
            <a:spAutoFit/>
          </a:bodyPr>
          <a:lstStyle/>
          <a:p>
            <a:r>
              <a:rPr lang="nb-NO" dirty="0"/>
              <a:t>10-100.000</a:t>
            </a:r>
          </a:p>
        </p:txBody>
      </p:sp>
      <p:sp useBgFill="1">
        <p:nvSpPr>
          <p:cNvPr id="13" name="TekstSylinder 12"/>
          <p:cNvSpPr txBox="1"/>
          <p:nvPr/>
        </p:nvSpPr>
        <p:spPr>
          <a:xfrm>
            <a:off x="2718504" y="2576253"/>
            <a:ext cx="864339" cy="369332"/>
          </a:xfrm>
          <a:prstGeom prst="rect">
            <a:avLst/>
          </a:prstGeom>
        </p:spPr>
        <p:txBody>
          <a:bodyPr wrap="none" rtlCol="0">
            <a:spAutoFit/>
          </a:bodyPr>
          <a:lstStyle/>
          <a:p>
            <a:r>
              <a:rPr lang="nb-NO" dirty="0">
                <a:sym typeface="Wingdings"/>
              </a:rPr>
              <a:t> 10%</a:t>
            </a:r>
            <a:endParaRPr lang="nb-NO" dirty="0"/>
          </a:p>
        </p:txBody>
      </p:sp>
      <p:sp useBgFill="1">
        <p:nvSpPr>
          <p:cNvPr id="14" name="TekstSylinder 13"/>
          <p:cNvSpPr txBox="1"/>
          <p:nvPr/>
        </p:nvSpPr>
        <p:spPr>
          <a:xfrm>
            <a:off x="3735243" y="2580245"/>
            <a:ext cx="889987" cy="369332"/>
          </a:xfrm>
          <a:prstGeom prst="rect">
            <a:avLst/>
          </a:prstGeom>
        </p:spPr>
        <p:txBody>
          <a:bodyPr wrap="none" rtlCol="0">
            <a:spAutoFit/>
          </a:bodyPr>
          <a:lstStyle/>
          <a:p>
            <a:r>
              <a:rPr lang="nb-NO" dirty="0">
                <a:sym typeface="Wingdings"/>
              </a:rPr>
              <a:t>10-25%</a:t>
            </a:r>
            <a:endParaRPr lang="nb-NO" dirty="0"/>
          </a:p>
        </p:txBody>
      </p:sp>
      <p:sp useBgFill="1">
        <p:nvSpPr>
          <p:cNvPr id="15" name="TekstSylinder 14"/>
          <p:cNvSpPr txBox="1"/>
          <p:nvPr/>
        </p:nvSpPr>
        <p:spPr>
          <a:xfrm>
            <a:off x="4874884" y="2597178"/>
            <a:ext cx="889987" cy="369332"/>
          </a:xfrm>
          <a:prstGeom prst="rect">
            <a:avLst/>
          </a:prstGeom>
        </p:spPr>
        <p:txBody>
          <a:bodyPr wrap="none" rtlCol="0">
            <a:spAutoFit/>
          </a:bodyPr>
          <a:lstStyle/>
          <a:p>
            <a:r>
              <a:rPr lang="nb-NO" dirty="0">
                <a:sym typeface="Wingdings"/>
              </a:rPr>
              <a:t>25-50%</a:t>
            </a:r>
            <a:endParaRPr lang="nb-NO" dirty="0"/>
          </a:p>
        </p:txBody>
      </p:sp>
      <p:sp useBgFill="1">
        <p:nvSpPr>
          <p:cNvPr id="16" name="TekstSylinder 15"/>
          <p:cNvSpPr txBox="1"/>
          <p:nvPr/>
        </p:nvSpPr>
        <p:spPr>
          <a:xfrm>
            <a:off x="5813980" y="2577859"/>
            <a:ext cx="889987" cy="369332"/>
          </a:xfrm>
          <a:prstGeom prst="rect">
            <a:avLst/>
          </a:prstGeom>
        </p:spPr>
        <p:txBody>
          <a:bodyPr wrap="none" rtlCol="0">
            <a:spAutoFit/>
          </a:bodyPr>
          <a:lstStyle/>
          <a:p>
            <a:r>
              <a:rPr lang="nb-NO" dirty="0">
                <a:sym typeface="Wingdings"/>
              </a:rPr>
              <a:t>50-75%</a:t>
            </a:r>
            <a:endParaRPr lang="nb-NO" dirty="0"/>
          </a:p>
        </p:txBody>
      </p:sp>
      <p:sp useBgFill="1">
        <p:nvSpPr>
          <p:cNvPr id="17" name="TekstSylinder 16"/>
          <p:cNvSpPr txBox="1"/>
          <p:nvPr/>
        </p:nvSpPr>
        <p:spPr>
          <a:xfrm>
            <a:off x="6736143" y="2576256"/>
            <a:ext cx="1005403" cy="369332"/>
          </a:xfrm>
          <a:prstGeom prst="rect">
            <a:avLst/>
          </a:prstGeom>
        </p:spPr>
        <p:txBody>
          <a:bodyPr wrap="none" rtlCol="0">
            <a:spAutoFit/>
          </a:bodyPr>
          <a:lstStyle/>
          <a:p>
            <a:r>
              <a:rPr lang="nb-NO" dirty="0">
                <a:sym typeface="Wingdings"/>
              </a:rPr>
              <a:t>75-100%</a:t>
            </a:r>
            <a:endParaRPr lang="nb-NO" dirty="0"/>
          </a:p>
        </p:txBody>
      </p:sp>
    </p:spTree>
    <p:extLst>
      <p:ext uri="{BB962C8B-B14F-4D97-AF65-F5344CB8AC3E}">
        <p14:creationId xmlns:p14="http://schemas.microsoft.com/office/powerpoint/2010/main" val="36244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a:solidFill>
                  <a:srgbClr val="800000"/>
                </a:solidFill>
                <a:latin typeface="Verdana"/>
                <a:cs typeface="Verdana"/>
              </a:rPr>
              <a:t>Eksempel - ulykke</a:t>
            </a:r>
          </a:p>
        </p:txBody>
      </p:sp>
      <p:sp>
        <p:nvSpPr>
          <p:cNvPr id="3" name="Plassholder for innhold 2"/>
          <p:cNvSpPr>
            <a:spLocks noGrp="1"/>
          </p:cNvSpPr>
          <p:nvPr>
            <p:ph idx="1"/>
          </p:nvPr>
        </p:nvSpPr>
        <p:spPr>
          <a:xfrm>
            <a:off x="254000" y="1600200"/>
            <a:ext cx="6540500" cy="4525963"/>
          </a:xfrm>
        </p:spPr>
        <p:txBody>
          <a:bodyPr>
            <a:normAutofit/>
          </a:bodyPr>
          <a:lstStyle/>
          <a:p>
            <a:pPr marL="0" indent="0">
              <a:buNone/>
            </a:pPr>
            <a:r>
              <a:rPr lang="nb-NO" sz="2000" b="1" dirty="0">
                <a:latin typeface="Verdana"/>
                <a:cs typeface="Verdana"/>
              </a:rPr>
              <a:t>Problem:</a:t>
            </a:r>
          </a:p>
          <a:p>
            <a:pPr marL="0" indent="0">
              <a:buNone/>
            </a:pPr>
            <a:r>
              <a:rPr lang="nb-NO" sz="2000" dirty="0">
                <a:latin typeface="Verdana"/>
                <a:cs typeface="Verdana"/>
              </a:rPr>
              <a:t>For mange ulykker pga. mangelfull</a:t>
            </a:r>
            <a:br>
              <a:rPr lang="nb-NO" sz="2000" dirty="0">
                <a:latin typeface="Verdana"/>
                <a:cs typeface="Verdana"/>
              </a:rPr>
            </a:br>
            <a:r>
              <a:rPr lang="nb-NO" sz="2000" dirty="0">
                <a:latin typeface="Verdana"/>
                <a:cs typeface="Verdana"/>
              </a:rPr>
              <a:t>bruk av verneutstyr</a:t>
            </a:r>
          </a:p>
          <a:p>
            <a:pPr marL="0" indent="0">
              <a:buNone/>
            </a:pPr>
            <a:endParaRPr lang="nb-NO" sz="2000" dirty="0">
              <a:latin typeface="Verdana"/>
              <a:cs typeface="Verdana"/>
            </a:endParaRPr>
          </a:p>
          <a:p>
            <a:pPr marL="0" indent="0">
              <a:buNone/>
            </a:pPr>
            <a:r>
              <a:rPr lang="nb-NO" sz="2000" b="1" dirty="0">
                <a:latin typeface="Verdana"/>
                <a:cs typeface="Verdana"/>
              </a:rPr>
              <a:t>Tiltak: </a:t>
            </a:r>
          </a:p>
          <a:p>
            <a:pPr marL="0" indent="0">
              <a:buNone/>
            </a:pPr>
            <a:r>
              <a:rPr lang="nb-NO" sz="2000" dirty="0">
                <a:latin typeface="Verdana"/>
                <a:cs typeface="Verdana"/>
              </a:rPr>
              <a:t>Innkjøp av nytt verneutstyr samt </a:t>
            </a:r>
            <a:br>
              <a:rPr lang="nb-NO" sz="2000" dirty="0">
                <a:latin typeface="Verdana"/>
                <a:cs typeface="Verdana"/>
              </a:rPr>
            </a:br>
            <a:r>
              <a:rPr lang="nb-NO" sz="2000" dirty="0">
                <a:latin typeface="Verdana"/>
                <a:cs typeface="Verdana"/>
              </a:rPr>
              <a:t>opplæring i bruk.  </a:t>
            </a:r>
            <a:br>
              <a:rPr lang="nb-NO" sz="2000" dirty="0">
                <a:latin typeface="Verdana"/>
                <a:cs typeface="Verdana"/>
              </a:rPr>
            </a:br>
            <a:r>
              <a:rPr lang="nb-NO" sz="2000" dirty="0">
                <a:latin typeface="Verdana"/>
                <a:cs typeface="Verdana"/>
              </a:rPr>
              <a:t>Opplæring og nytt utstyr hvert år.</a:t>
            </a:r>
          </a:p>
          <a:p>
            <a:pPr marL="0" indent="0">
              <a:buNone/>
            </a:pPr>
            <a:endParaRPr lang="nb-NO" sz="2000" dirty="0">
              <a:latin typeface="Verdana"/>
              <a:cs typeface="Verdana"/>
            </a:endParaRPr>
          </a:p>
          <a:p>
            <a:pPr marL="0" indent="0">
              <a:buNone/>
            </a:pPr>
            <a:r>
              <a:rPr lang="nb-NO" sz="2000" b="1" dirty="0">
                <a:latin typeface="Verdana"/>
                <a:cs typeface="Verdana"/>
              </a:rPr>
              <a:t>Forventet effekt:</a:t>
            </a:r>
          </a:p>
          <a:p>
            <a:pPr marL="0" indent="0">
              <a:buNone/>
            </a:pPr>
            <a:r>
              <a:rPr lang="nb-NO" sz="2000" dirty="0">
                <a:latin typeface="Verdana"/>
                <a:cs typeface="Verdana"/>
              </a:rPr>
              <a:t>Redusert antall skader fra 10 til 3 pr. år.</a:t>
            </a:r>
          </a:p>
        </p:txBody>
      </p:sp>
      <p:sp>
        <p:nvSpPr>
          <p:cNvPr id="5" name="Plassholder for bunntekst 4"/>
          <p:cNvSpPr>
            <a:spLocks noGrp="1"/>
          </p:cNvSpPr>
          <p:nvPr>
            <p:ph type="ftr" sz="quarter" idx="11"/>
          </p:nvPr>
        </p:nvSpPr>
        <p:spPr/>
        <p:txBody>
          <a:bodyPr/>
          <a:lstStyle/>
          <a:p>
            <a:r>
              <a:rPr lang="nb-NO"/>
              <a:t>www.hmsnorge.no</a:t>
            </a:r>
          </a:p>
        </p:txBody>
      </p:sp>
      <p:pic>
        <p:nvPicPr>
          <p:cNvPr id="6" name="Bilde 5"/>
          <p:cNvPicPr>
            <a:picLocks noChangeAspect="1"/>
          </p:cNvPicPr>
          <p:nvPr/>
        </p:nvPicPr>
        <p:blipFill>
          <a:blip r:embed="rId3"/>
          <a:stretch>
            <a:fillRect/>
          </a:stretch>
        </p:blipFill>
        <p:spPr>
          <a:xfrm>
            <a:off x="5863770" y="3345574"/>
            <a:ext cx="2867518" cy="1910975"/>
          </a:xfrm>
          <a:prstGeom prst="rect">
            <a:avLst/>
          </a:prstGeom>
        </p:spPr>
      </p:pic>
    </p:spTree>
    <p:extLst>
      <p:ext uri="{BB962C8B-B14F-4D97-AF65-F5344CB8AC3E}">
        <p14:creationId xmlns:p14="http://schemas.microsoft.com/office/powerpoint/2010/main" val="109245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a:solidFill>
                  <a:srgbClr val="800000"/>
                </a:solidFill>
                <a:latin typeface="Verdana"/>
                <a:cs typeface="Verdana"/>
              </a:rPr>
              <a:t>Eksempel forutsetninger</a:t>
            </a:r>
          </a:p>
        </p:txBody>
      </p:sp>
      <p:sp>
        <p:nvSpPr>
          <p:cNvPr id="3" name="Plassholder for innhold 2"/>
          <p:cNvSpPr>
            <a:spLocks noGrp="1"/>
          </p:cNvSpPr>
          <p:nvPr>
            <p:ph idx="1"/>
          </p:nvPr>
        </p:nvSpPr>
        <p:spPr/>
        <p:txBody>
          <a:bodyPr>
            <a:normAutofit/>
          </a:bodyPr>
          <a:lstStyle/>
          <a:p>
            <a:pPr marL="0" indent="0">
              <a:buNone/>
            </a:pPr>
            <a:r>
              <a:rPr lang="nb-NO" sz="2000" dirty="0">
                <a:latin typeface="Verdana"/>
                <a:cs typeface="Verdana"/>
              </a:rPr>
              <a:t>Tiltaket: </a:t>
            </a:r>
          </a:p>
          <a:p>
            <a:r>
              <a:rPr lang="nb-NO" sz="2000" dirty="0">
                <a:latin typeface="Verdana"/>
                <a:cs typeface="Verdana"/>
              </a:rPr>
              <a:t>Investering i nytt verneutstyr				 50.000</a:t>
            </a:r>
          </a:p>
          <a:p>
            <a:r>
              <a:rPr lang="nb-NO" sz="2000" dirty="0">
                <a:latin typeface="Verdana"/>
                <a:cs typeface="Verdana"/>
              </a:rPr>
              <a:t>Opplæring i bruk						 	 10.000</a:t>
            </a:r>
          </a:p>
          <a:p>
            <a:r>
              <a:rPr lang="nb-NO" sz="2000" dirty="0">
                <a:latin typeface="Verdana"/>
                <a:cs typeface="Verdana"/>
              </a:rPr>
              <a:t>Sum:									 	 </a:t>
            </a:r>
            <a:r>
              <a:rPr lang="nb-NO" sz="2000" b="1" dirty="0">
                <a:latin typeface="Verdana"/>
                <a:cs typeface="Verdana"/>
              </a:rPr>
              <a:t>60.000</a:t>
            </a:r>
          </a:p>
          <a:p>
            <a:endParaRPr lang="nb-NO" sz="2000" dirty="0">
              <a:latin typeface="Verdana"/>
              <a:cs typeface="Verdana"/>
            </a:endParaRPr>
          </a:p>
          <a:p>
            <a:pPr marL="0" indent="0">
              <a:buNone/>
            </a:pPr>
            <a:r>
              <a:rPr lang="nb-NO" sz="2000" dirty="0">
                <a:latin typeface="Verdana"/>
                <a:cs typeface="Verdana"/>
              </a:rPr>
              <a:t>En ulykke/skade koster:</a:t>
            </a:r>
          </a:p>
          <a:p>
            <a:r>
              <a:rPr lang="nb-NO" sz="2000" dirty="0">
                <a:latin typeface="Verdana"/>
                <a:cs typeface="Verdana"/>
              </a:rPr>
              <a:t>Sykefravær (4 dager a 2.600)			 10.400</a:t>
            </a:r>
          </a:p>
          <a:p>
            <a:r>
              <a:rPr lang="nb-NO" sz="2000" dirty="0">
                <a:latin typeface="Verdana"/>
                <a:cs typeface="Verdana"/>
              </a:rPr>
              <a:t>Arbeidsavbrudd/reparasjoner			 	   5.000</a:t>
            </a:r>
          </a:p>
          <a:p>
            <a:r>
              <a:rPr lang="nb-NO" sz="2000" dirty="0">
                <a:latin typeface="Verdana"/>
                <a:cs typeface="Verdana"/>
              </a:rPr>
              <a:t>Sum pr. ulykke							 	 </a:t>
            </a:r>
            <a:r>
              <a:rPr lang="nb-NO" sz="2000" b="1" dirty="0">
                <a:latin typeface="Verdana"/>
                <a:cs typeface="Verdana"/>
              </a:rPr>
              <a:t>15.400</a:t>
            </a:r>
          </a:p>
          <a:p>
            <a:endParaRPr lang="nb-NO" sz="2000" dirty="0">
              <a:latin typeface="Verdana"/>
              <a:cs typeface="Verdana"/>
            </a:endParaRPr>
          </a:p>
        </p:txBody>
      </p:sp>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370807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44500" y="1257300"/>
            <a:ext cx="8229600" cy="4525963"/>
          </a:xfrm>
        </p:spPr>
        <p:txBody>
          <a:bodyPr>
            <a:normAutofit fontScale="92500" lnSpcReduction="20000"/>
          </a:bodyPr>
          <a:lstStyle/>
          <a:p>
            <a:pPr marL="0" indent="0">
              <a:buNone/>
            </a:pPr>
            <a:r>
              <a:rPr lang="nb-NO" sz="2400" b="1" dirty="0"/>
              <a:t>Kost-nytte analyse</a:t>
            </a:r>
          </a:p>
          <a:p>
            <a:pPr marL="0" indent="0">
              <a:buNone/>
            </a:pPr>
            <a:endParaRPr lang="nb-NO" sz="2400" b="1" dirty="0"/>
          </a:p>
          <a:p>
            <a:r>
              <a:rPr lang="nb-NO" sz="2400" dirty="0"/>
              <a:t>Nytte (spart 7 ulykker a 15.400) pr. år		107.800</a:t>
            </a:r>
          </a:p>
          <a:p>
            <a:r>
              <a:rPr lang="nb-NO" sz="2400" dirty="0"/>
              <a:t>Kostnader v/tiltak pr. år						  60.000</a:t>
            </a:r>
          </a:p>
          <a:p>
            <a:r>
              <a:rPr lang="nb-NO" sz="2400" dirty="0"/>
              <a:t>Netto årlig nytte 								  </a:t>
            </a:r>
            <a:r>
              <a:rPr lang="nb-NO" sz="2400" b="1" dirty="0"/>
              <a:t>47.800</a:t>
            </a:r>
          </a:p>
          <a:p>
            <a:pPr marL="0" indent="0">
              <a:buNone/>
            </a:pPr>
            <a:endParaRPr lang="nb-NO" sz="2400" dirty="0"/>
          </a:p>
          <a:p>
            <a:pPr marL="0" indent="0">
              <a:buNone/>
            </a:pPr>
            <a:r>
              <a:rPr lang="nb-NO" sz="2400" dirty="0"/>
              <a:t>Avkastningen blir da: </a:t>
            </a:r>
          </a:p>
          <a:p>
            <a:pPr marL="0" indent="0">
              <a:buNone/>
            </a:pPr>
            <a:r>
              <a:rPr lang="nb-NO" sz="2400" dirty="0"/>
              <a:t>(47.800 : 60.000 x 100) 	= </a:t>
            </a:r>
            <a:r>
              <a:rPr lang="nb-NO" sz="3600" b="1" dirty="0"/>
              <a:t>80%</a:t>
            </a:r>
          </a:p>
          <a:p>
            <a:pPr marL="0" indent="0">
              <a:buNone/>
            </a:pPr>
            <a:endParaRPr lang="nb-NO" sz="2400" dirty="0"/>
          </a:p>
          <a:p>
            <a:pPr marL="0" indent="0">
              <a:buNone/>
            </a:pPr>
            <a:r>
              <a:rPr lang="nb-NO" sz="2400" b="1" dirty="0"/>
              <a:t>Oppgave</a:t>
            </a:r>
            <a:r>
              <a:rPr lang="nb-NO" sz="2400" dirty="0"/>
              <a:t>:</a:t>
            </a:r>
            <a:br>
              <a:rPr lang="nb-NO" sz="2400" dirty="0"/>
            </a:br>
            <a:r>
              <a:rPr lang="nb-NO" sz="2400" dirty="0"/>
              <a:t>Hvor mange ulykker er det minste</a:t>
            </a:r>
          </a:p>
          <a:p>
            <a:pPr marL="0" indent="0">
              <a:buNone/>
            </a:pPr>
            <a:r>
              <a:rPr lang="nb-NO" sz="2400" dirty="0"/>
              <a:t>antall man trenger å spare for at</a:t>
            </a:r>
          </a:p>
          <a:p>
            <a:pPr marL="0" indent="0">
              <a:buNone/>
            </a:pPr>
            <a:r>
              <a:rPr lang="nb-NO" sz="2400" dirty="0"/>
              <a:t>investeringen skal være lønnsom?</a:t>
            </a:r>
          </a:p>
        </p:txBody>
      </p:sp>
      <p:sp>
        <p:nvSpPr>
          <p:cNvPr id="4" name="Tittel 1"/>
          <p:cNvSpPr>
            <a:spLocks noGrp="1"/>
          </p:cNvSpPr>
          <p:nvPr>
            <p:ph type="title"/>
          </p:nvPr>
        </p:nvSpPr>
        <p:spPr/>
        <p:txBody>
          <a:bodyPr/>
          <a:lstStyle/>
          <a:p>
            <a:r>
              <a:rPr lang="nb-NO" dirty="0">
                <a:solidFill>
                  <a:srgbClr val="800000"/>
                </a:solidFill>
              </a:rPr>
              <a:t>Eksempel beregning</a:t>
            </a:r>
          </a:p>
        </p:txBody>
      </p:sp>
      <p:pic>
        <p:nvPicPr>
          <p:cNvPr id="5" name="Bilde 4"/>
          <p:cNvPicPr>
            <a:picLocks noChangeAspect="1"/>
          </p:cNvPicPr>
          <p:nvPr/>
        </p:nvPicPr>
        <p:blipFill>
          <a:blip r:embed="rId3"/>
          <a:stretch>
            <a:fillRect/>
          </a:stretch>
        </p:blipFill>
        <p:spPr>
          <a:xfrm>
            <a:off x="5154418" y="3581400"/>
            <a:ext cx="3684782" cy="2451100"/>
          </a:xfrm>
          <a:prstGeom prst="rect">
            <a:avLst/>
          </a:prstGeom>
        </p:spPr>
      </p:pic>
      <p:sp>
        <p:nvSpPr>
          <p:cNvPr id="2" name="Plassholder for bunntekst 1"/>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98507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28600"/>
            <a:ext cx="7772400" cy="1143000"/>
          </a:xfrm>
        </p:spPr>
        <p:txBody>
          <a:bodyPr/>
          <a:lstStyle/>
          <a:p>
            <a:r>
              <a:rPr lang="nb-NO" sz="3600" dirty="0">
                <a:solidFill>
                  <a:srgbClr val="800000"/>
                </a:solidFill>
                <a:latin typeface="Calibri"/>
                <a:cs typeface="Calibri"/>
              </a:rPr>
              <a:t>Hva koster sykefravær?</a:t>
            </a:r>
          </a:p>
        </p:txBody>
      </p:sp>
      <p:sp>
        <p:nvSpPr>
          <p:cNvPr id="3" name="Plassholder for innhold 2"/>
          <p:cNvSpPr>
            <a:spLocks noGrp="1"/>
          </p:cNvSpPr>
          <p:nvPr>
            <p:ph idx="1"/>
          </p:nvPr>
        </p:nvSpPr>
        <p:spPr>
          <a:xfrm>
            <a:off x="1007096" y="1676401"/>
            <a:ext cx="6949280" cy="4605866"/>
          </a:xfrm>
        </p:spPr>
        <p:txBody>
          <a:bodyPr>
            <a:noAutofit/>
          </a:bodyPr>
          <a:lstStyle/>
          <a:p>
            <a:pPr marL="0" indent="0">
              <a:buNone/>
            </a:pPr>
            <a:r>
              <a:rPr lang="nb-NO" sz="2000" dirty="0">
                <a:latin typeface="Verdana"/>
                <a:cs typeface="Verdana"/>
              </a:rPr>
              <a:t>Sykefravær koster i gjennomsnitt </a:t>
            </a:r>
            <a:r>
              <a:rPr lang="nb-NO" sz="2000" dirty="0" err="1">
                <a:latin typeface="Verdana"/>
                <a:cs typeface="Verdana"/>
              </a:rPr>
              <a:t>ca</a:t>
            </a:r>
            <a:r>
              <a:rPr lang="nb-NO" sz="2000" dirty="0">
                <a:latin typeface="Verdana"/>
                <a:cs typeface="Verdana"/>
              </a:rPr>
              <a:t>  </a:t>
            </a:r>
            <a:r>
              <a:rPr lang="nb-NO" sz="2000" b="1" dirty="0">
                <a:latin typeface="Verdana"/>
                <a:cs typeface="Verdana"/>
              </a:rPr>
              <a:t>15 000 </a:t>
            </a:r>
            <a:r>
              <a:rPr lang="nb-NO" sz="2000" dirty="0">
                <a:latin typeface="Verdana"/>
                <a:cs typeface="Verdana"/>
              </a:rPr>
              <a:t>kr/uke </a:t>
            </a:r>
            <a:br>
              <a:rPr lang="nb-NO" sz="2000" dirty="0">
                <a:latin typeface="Verdana"/>
                <a:cs typeface="Verdana"/>
              </a:rPr>
            </a:br>
            <a:r>
              <a:rPr lang="nb-NO" sz="2000" dirty="0">
                <a:latin typeface="Verdana"/>
                <a:cs typeface="Verdana"/>
              </a:rPr>
              <a:t>eller 3000 kr/dag i form av bl.a.: </a:t>
            </a:r>
          </a:p>
          <a:p>
            <a:pPr marL="0" indent="0">
              <a:buNone/>
            </a:pPr>
            <a:endParaRPr lang="nb-NO" sz="2000" dirty="0">
              <a:latin typeface="Verdana"/>
              <a:cs typeface="Verdana"/>
            </a:endParaRPr>
          </a:p>
          <a:p>
            <a:r>
              <a:rPr lang="nb-NO" sz="2000" dirty="0">
                <a:latin typeface="Verdana"/>
                <a:cs typeface="Verdana"/>
              </a:rPr>
              <a:t>Tapt produksjon</a:t>
            </a:r>
          </a:p>
          <a:p>
            <a:r>
              <a:rPr lang="nb-NO" sz="2000" dirty="0">
                <a:latin typeface="Verdana"/>
                <a:cs typeface="Verdana"/>
              </a:rPr>
              <a:t>Økt vikarbruk og </a:t>
            </a:r>
          </a:p>
          <a:p>
            <a:r>
              <a:rPr lang="nb-NO" sz="2000" dirty="0">
                <a:latin typeface="Verdana"/>
                <a:cs typeface="Verdana"/>
              </a:rPr>
              <a:t>Økt overtid</a:t>
            </a:r>
          </a:p>
          <a:p>
            <a:r>
              <a:rPr lang="nb-NO" sz="2000" dirty="0">
                <a:latin typeface="Verdana"/>
                <a:cs typeface="Verdana"/>
              </a:rPr>
              <a:t>Annet?</a:t>
            </a:r>
          </a:p>
          <a:p>
            <a:pPr marL="0" indent="0">
              <a:buNone/>
            </a:pPr>
            <a:endParaRPr lang="nb-NO" sz="2000" dirty="0">
              <a:latin typeface="Verdana"/>
              <a:cs typeface="Verdana"/>
            </a:endParaRPr>
          </a:p>
          <a:p>
            <a:pPr marL="0" indent="0">
              <a:buNone/>
            </a:pPr>
            <a:r>
              <a:rPr lang="nb-NO" sz="2000" dirty="0">
                <a:latin typeface="Verdana"/>
                <a:cs typeface="Verdana"/>
              </a:rPr>
              <a:t>Produktivitetstapet vil variere mellom bransjer og virksomheter, avhengig av lønnsomheten i bransjen, den enkelte virksomhet og personen som er borte fra jobb. </a:t>
            </a:r>
          </a:p>
          <a:p>
            <a:pPr marL="0" indent="0">
              <a:buNone/>
            </a:pPr>
            <a:endParaRPr lang="nb-NO" sz="2000" dirty="0">
              <a:latin typeface="Verdana"/>
              <a:cs typeface="Verdana"/>
            </a:endParaRPr>
          </a:p>
          <a:p>
            <a:pPr marL="0" indent="0">
              <a:buNone/>
            </a:pPr>
            <a:r>
              <a:rPr lang="nb-NO" sz="1400" dirty="0">
                <a:latin typeface="Verdana"/>
                <a:cs typeface="Verdana"/>
              </a:rPr>
              <a:t>Kilde:  SINTEF-rapport A19052. September 2013</a:t>
            </a:r>
          </a:p>
          <a:p>
            <a:pPr marL="0" indent="0">
              <a:buNone/>
            </a:pPr>
            <a:endParaRPr lang="nb-NO" sz="2000" dirty="0">
              <a:latin typeface="Verdana"/>
              <a:cs typeface="Verdana"/>
            </a:endParaRPr>
          </a:p>
          <a:p>
            <a:pPr marL="0" indent="0">
              <a:buNone/>
            </a:pPr>
            <a:endParaRPr lang="nb-NO" sz="2000" dirty="0">
              <a:latin typeface="Verdana"/>
              <a:cs typeface="Verdana"/>
            </a:endParaRPr>
          </a:p>
          <a:p>
            <a:pPr marL="0" indent="0">
              <a:buNone/>
            </a:pPr>
            <a:endParaRPr lang="nb-NO" sz="2000" dirty="0">
              <a:latin typeface="Verdana"/>
              <a:cs typeface="Verdana"/>
            </a:endParaRPr>
          </a:p>
          <a:p>
            <a:pPr marL="0" indent="0">
              <a:buNone/>
            </a:pPr>
            <a:endParaRPr lang="nb-NO" sz="2000" dirty="0">
              <a:latin typeface="Verdana"/>
              <a:cs typeface="Verdana"/>
            </a:endParaRPr>
          </a:p>
          <a:p>
            <a:pPr marL="0" indent="0">
              <a:buNone/>
            </a:pPr>
            <a:endParaRPr lang="nb-NO" sz="2000" dirty="0">
              <a:latin typeface="Verdana"/>
              <a:cs typeface="Verdana"/>
            </a:endParaRPr>
          </a:p>
        </p:txBody>
      </p:sp>
      <p:sp>
        <p:nvSpPr>
          <p:cNvPr id="4" name="Plassholder for bunntekst 3"/>
          <p:cNvSpPr>
            <a:spLocks noGrp="1"/>
          </p:cNvSpPr>
          <p:nvPr>
            <p:ph type="ftr" sz="quarter" idx="11"/>
          </p:nvPr>
        </p:nvSpPr>
        <p:spPr/>
        <p:txBody>
          <a:bodyPr/>
          <a:lstStyle/>
          <a:p>
            <a:r>
              <a:rPr lang="nb-NO"/>
              <a:t>www.hmsnorge.no</a:t>
            </a:r>
          </a:p>
        </p:txBody>
      </p:sp>
      <p:pic>
        <p:nvPicPr>
          <p:cNvPr id="5" name="Picture 5">
            <a:hlinkClick r:id="rId3"/>
          </p:cNvPr>
          <p:cNvPicPr>
            <a:picLocks noChangeAspect="1" noChangeArrowheads="1"/>
          </p:cNvPicPr>
          <p:nvPr/>
        </p:nvPicPr>
        <p:blipFill>
          <a:blip r:embed="rId4"/>
          <a:srcRect/>
          <a:stretch>
            <a:fillRect/>
          </a:stretch>
        </p:blipFill>
        <p:spPr bwMode="auto">
          <a:xfrm>
            <a:off x="6019800" y="2407402"/>
            <a:ext cx="2637181" cy="1605797"/>
          </a:xfrm>
          <a:prstGeom prst="rect">
            <a:avLst/>
          </a:prstGeom>
          <a:noFill/>
          <a:ln w="9525">
            <a:noFill/>
            <a:round/>
            <a:headEnd/>
            <a:tailEnd/>
          </a:ln>
        </p:spPr>
      </p:pic>
    </p:spTree>
    <p:extLst>
      <p:ext uri="{BB962C8B-B14F-4D97-AF65-F5344CB8AC3E}">
        <p14:creationId xmlns:p14="http://schemas.microsoft.com/office/powerpoint/2010/main" val="338954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8" y="5949280"/>
            <a:ext cx="4572000" cy="307777"/>
          </a:xfrm>
          <a:prstGeom prst="rect">
            <a:avLst/>
          </a:prstGeom>
        </p:spPr>
        <p:txBody>
          <a:bodyPr>
            <a:spAutoFit/>
          </a:bodyPr>
          <a:lstStyle/>
          <a:p>
            <a:pPr lvl="0" eaLnBrk="0" hangingPunct="0">
              <a:spcBef>
                <a:spcPct val="20000"/>
              </a:spcBef>
            </a:pPr>
            <a:r>
              <a:rPr lang="nb-NO" sz="1400" kern="0" dirty="0">
                <a:solidFill>
                  <a:srgbClr val="000000"/>
                </a:solidFill>
                <a:latin typeface="Calibri"/>
                <a:cs typeface="Calibri"/>
              </a:rPr>
              <a:t>SINTEF-rapport A19052. September 2013</a:t>
            </a:r>
          </a:p>
        </p:txBody>
      </p:sp>
      <p:pic>
        <p:nvPicPr>
          <p:cNvPr id="3" name="Bilde 2"/>
          <p:cNvPicPr>
            <a:picLocks noChangeAspect="1"/>
          </p:cNvPicPr>
          <p:nvPr/>
        </p:nvPicPr>
        <p:blipFill>
          <a:blip r:embed="rId3"/>
          <a:stretch>
            <a:fillRect/>
          </a:stretch>
        </p:blipFill>
        <p:spPr>
          <a:xfrm>
            <a:off x="755576" y="1196752"/>
            <a:ext cx="7120003" cy="4821516"/>
          </a:xfrm>
          <a:prstGeom prst="rect">
            <a:avLst/>
          </a:prstGeom>
        </p:spPr>
      </p:pic>
      <p:sp>
        <p:nvSpPr>
          <p:cNvPr id="5" name="TekstSylinder 4"/>
          <p:cNvSpPr txBox="1"/>
          <p:nvPr/>
        </p:nvSpPr>
        <p:spPr>
          <a:xfrm>
            <a:off x="1115616" y="332656"/>
            <a:ext cx="7135287" cy="707886"/>
          </a:xfrm>
          <a:prstGeom prst="rect">
            <a:avLst/>
          </a:prstGeom>
          <a:noFill/>
        </p:spPr>
        <p:txBody>
          <a:bodyPr wrap="none" rtlCol="0">
            <a:spAutoFit/>
          </a:bodyPr>
          <a:lstStyle/>
          <a:p>
            <a:r>
              <a:rPr lang="nb-NO" sz="4000" dirty="0">
                <a:solidFill>
                  <a:srgbClr val="800000"/>
                </a:solidFill>
                <a:latin typeface="Verdana"/>
                <a:cs typeface="Verdana"/>
              </a:rPr>
              <a:t>Produksjonstap ved fravær</a:t>
            </a:r>
          </a:p>
        </p:txBody>
      </p:sp>
      <p:sp>
        <p:nvSpPr>
          <p:cNvPr id="6" name="Plassholder for bunntekst 5"/>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1429737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332656"/>
            <a:ext cx="7772400" cy="659160"/>
          </a:xfrm>
        </p:spPr>
        <p:txBody>
          <a:bodyPr>
            <a:normAutofit fontScale="90000"/>
          </a:bodyPr>
          <a:lstStyle/>
          <a:p>
            <a:r>
              <a:rPr lang="nb-NO" sz="4000" dirty="0">
                <a:solidFill>
                  <a:srgbClr val="800000"/>
                </a:solidFill>
                <a:latin typeface="Calibri"/>
                <a:cs typeface="Calibri"/>
              </a:rPr>
              <a:t>Hva koster en ukes sykefravær?</a:t>
            </a:r>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335788573"/>
              </p:ext>
            </p:extLst>
          </p:nvPr>
        </p:nvGraphicFramePr>
        <p:xfrm>
          <a:off x="539552" y="1340768"/>
          <a:ext cx="7800784" cy="4516055"/>
        </p:xfrm>
        <a:graphic>
          <a:graphicData uri="http://schemas.openxmlformats.org/drawingml/2006/table">
            <a:tbl>
              <a:tblPr firstRow="1" bandRow="1">
                <a:tableStyleId>{5C22544A-7EE6-4342-B048-85BDC9FD1C3A}</a:tableStyleId>
              </a:tblPr>
              <a:tblGrid>
                <a:gridCol w="4966320">
                  <a:extLst>
                    <a:ext uri="{9D8B030D-6E8A-4147-A177-3AD203B41FA5}">
                      <a16:colId xmlns:a16="http://schemas.microsoft.com/office/drawing/2014/main" val="20000"/>
                    </a:ext>
                  </a:extLst>
                </a:gridCol>
                <a:gridCol w="7484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933872">
                  <a:extLst>
                    <a:ext uri="{9D8B030D-6E8A-4147-A177-3AD203B41FA5}">
                      <a16:colId xmlns:a16="http://schemas.microsoft.com/office/drawing/2014/main" val="20003"/>
                    </a:ext>
                  </a:extLst>
                </a:gridCol>
              </a:tblGrid>
              <a:tr h="288032">
                <a:tc>
                  <a:txBody>
                    <a:bodyPr/>
                    <a:lstStyle/>
                    <a:p>
                      <a:endParaRPr lang="nb-NO" dirty="0"/>
                    </a:p>
                  </a:txBody>
                  <a:tcPr/>
                </a:tc>
                <a:tc>
                  <a:txBody>
                    <a:bodyPr/>
                    <a:lstStyle/>
                    <a:p>
                      <a:endParaRPr lang="nb-NO"/>
                    </a:p>
                  </a:txBody>
                  <a:tcPr/>
                </a:tc>
                <a:tc>
                  <a:txBody>
                    <a:bodyPr/>
                    <a:lstStyle/>
                    <a:p>
                      <a:endParaRPr lang="nb-NO"/>
                    </a:p>
                  </a:txBody>
                  <a:tcPr/>
                </a:tc>
                <a:tc>
                  <a:txBody>
                    <a:bodyPr/>
                    <a:lstStyle/>
                    <a:p>
                      <a:endParaRPr lang="nb-NO"/>
                    </a:p>
                  </a:txBody>
                  <a:tcPr/>
                </a:tc>
                <a:extLst>
                  <a:ext uri="{0D108BD9-81ED-4DB2-BD59-A6C34878D82A}">
                    <a16:rowId xmlns:a16="http://schemas.microsoft.com/office/drawing/2014/main" val="10000"/>
                  </a:ext>
                </a:extLst>
              </a:tr>
              <a:tr h="360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b="1" i="0" u="none" strike="noStrike" dirty="0">
                          <a:solidFill>
                            <a:srgbClr val="000000"/>
                          </a:solidFill>
                          <a:effectLst/>
                          <a:latin typeface="Calibri"/>
                        </a:rPr>
                        <a:t>Brutto fraværskostnader</a:t>
                      </a:r>
                    </a:p>
                  </a:txBody>
                  <a:tcPr/>
                </a:tc>
                <a:tc>
                  <a:txBody>
                    <a:bodyPr/>
                    <a:lstStyle/>
                    <a:p>
                      <a:pPr algn="ctr"/>
                      <a:r>
                        <a:rPr lang="nb-NO" sz="1600" b="1" i="0" u="none" strike="noStrike" dirty="0">
                          <a:solidFill>
                            <a:srgbClr val="000000"/>
                          </a:solidFill>
                          <a:effectLst/>
                          <a:latin typeface="Calibri"/>
                        </a:rPr>
                        <a:t>Antall</a:t>
                      </a:r>
                      <a:endParaRPr lang="nb-NO" sz="1600" dirty="0"/>
                    </a:p>
                  </a:txBody>
                  <a:tcPr/>
                </a:tc>
                <a:tc>
                  <a:txBody>
                    <a:bodyPr/>
                    <a:lstStyle/>
                    <a:p>
                      <a:r>
                        <a:rPr lang="nb-NO" sz="1600" b="1" i="0" u="none" strike="noStrike" dirty="0">
                          <a:solidFill>
                            <a:srgbClr val="000000"/>
                          </a:solidFill>
                          <a:effectLst/>
                          <a:latin typeface="Calibri"/>
                        </a:rPr>
                        <a:t>    Enhet</a:t>
                      </a:r>
                      <a:endParaRPr lang="nb-NO" sz="1600" dirty="0"/>
                    </a:p>
                  </a:txBody>
                  <a:tcPr/>
                </a:tc>
                <a:tc>
                  <a:txBody>
                    <a:bodyPr/>
                    <a:lstStyle/>
                    <a:p>
                      <a:r>
                        <a:rPr lang="nb-NO" sz="1600" b="1" i="0" u="none" strike="noStrike" dirty="0">
                          <a:solidFill>
                            <a:srgbClr val="000000"/>
                          </a:solidFill>
                          <a:effectLst/>
                          <a:latin typeface="Calibri"/>
                        </a:rPr>
                        <a:t>   Kroner</a:t>
                      </a:r>
                      <a:endParaRPr lang="nb-NO" sz="1600" dirty="0"/>
                    </a:p>
                  </a:txBody>
                  <a:tcPr/>
                </a:tc>
                <a:extLst>
                  <a:ext uri="{0D108BD9-81ED-4DB2-BD59-A6C34878D82A}">
                    <a16:rowId xmlns:a16="http://schemas.microsoft.com/office/drawing/2014/main" val="10001"/>
                  </a:ext>
                </a:extLst>
              </a:tr>
              <a:tr h="360430">
                <a:tc>
                  <a:txBody>
                    <a:bodyPr/>
                    <a:lstStyle/>
                    <a:p>
                      <a:pPr algn="l" fontAlgn="b"/>
                      <a:r>
                        <a:rPr lang="nb-NO" sz="1600" b="0" i="0" u="none" strike="noStrike" dirty="0">
                          <a:solidFill>
                            <a:srgbClr val="000000"/>
                          </a:solidFill>
                          <a:effectLst/>
                          <a:latin typeface="Calibri"/>
                        </a:rPr>
                        <a:t>Vikar dag 3-5 (3</a:t>
                      </a:r>
                      <a:r>
                        <a:rPr lang="nb-NO" sz="1600" b="0" i="0" u="none" strike="noStrike" baseline="0" dirty="0">
                          <a:solidFill>
                            <a:srgbClr val="000000"/>
                          </a:solidFill>
                          <a:effectLst/>
                          <a:latin typeface="Calibri"/>
                        </a:rPr>
                        <a:t> dager)</a:t>
                      </a:r>
                      <a:endParaRPr lang="nb-NO" sz="1600" b="0" i="0" u="none" strike="noStrike" dirty="0">
                        <a:solidFill>
                          <a:srgbClr val="000000"/>
                        </a:solidFill>
                        <a:effectLst/>
                        <a:latin typeface="Calibri"/>
                      </a:endParaRPr>
                    </a:p>
                  </a:txBody>
                  <a:tcPr marL="12700" marR="12700" marT="12700" marB="0" anchor="b"/>
                </a:tc>
                <a:tc>
                  <a:txBody>
                    <a:bodyPr/>
                    <a:lstStyle/>
                    <a:p>
                      <a:pPr algn="ctr" fontAlgn="b"/>
                      <a:r>
                        <a:rPr lang="nb-NO" sz="1600" b="0" i="0" u="none" strike="noStrike" dirty="0">
                          <a:solidFill>
                            <a:srgbClr val="000000"/>
                          </a:solidFill>
                          <a:effectLst/>
                          <a:latin typeface="Calibri"/>
                        </a:rPr>
                        <a:t>3</a:t>
                      </a:r>
                    </a:p>
                  </a:txBody>
                  <a:tcPr marL="12700" marR="12700" marT="12700" marB="0" anchor="b"/>
                </a:tc>
                <a:tc>
                  <a:txBody>
                    <a:bodyPr/>
                    <a:lstStyle/>
                    <a:p>
                      <a:pPr algn="ctr" fontAlgn="b"/>
                      <a:r>
                        <a:rPr lang="nb-NO" sz="1600" b="0" i="0" u="none" strike="noStrike" dirty="0">
                          <a:solidFill>
                            <a:srgbClr val="000000"/>
                          </a:solidFill>
                          <a:effectLst/>
                          <a:latin typeface="Calibri"/>
                        </a:rPr>
                        <a:t>dager</a:t>
                      </a:r>
                    </a:p>
                  </a:txBody>
                  <a:tcPr marL="12700" marR="12700" marT="12700" marB="0" anchor="b"/>
                </a:tc>
                <a:tc>
                  <a:txBody>
                    <a:bodyPr/>
                    <a:lstStyle/>
                    <a:p>
                      <a:pPr algn="l" fontAlgn="b"/>
                      <a:endParaRPr lang="nb-NO" sz="1600" b="0" i="0" u="none" strike="noStrike">
                        <a:solidFill>
                          <a:srgbClr val="000000"/>
                        </a:solidFill>
                        <a:effectLst/>
                        <a:latin typeface="Calibri"/>
                      </a:endParaRPr>
                    </a:p>
                  </a:txBody>
                  <a:tcPr marL="12700" marR="12700" marT="12700" marB="0" anchor="b"/>
                </a:tc>
                <a:extLst>
                  <a:ext uri="{0D108BD9-81ED-4DB2-BD59-A6C34878D82A}">
                    <a16:rowId xmlns:a16="http://schemas.microsoft.com/office/drawing/2014/main" val="10002"/>
                  </a:ext>
                </a:extLst>
              </a:tr>
              <a:tr h="296126">
                <a:tc>
                  <a:txBody>
                    <a:bodyPr/>
                    <a:lstStyle/>
                    <a:p>
                      <a:pPr algn="l" fontAlgn="b"/>
                      <a:r>
                        <a:rPr lang="nb-NO" sz="1600" b="0" i="0" u="none" strike="noStrike" dirty="0">
                          <a:solidFill>
                            <a:srgbClr val="000000"/>
                          </a:solidFill>
                          <a:effectLst/>
                          <a:latin typeface="Calibri"/>
                        </a:rPr>
                        <a:t>Kostnad for vikar/dag</a:t>
                      </a:r>
                    </a:p>
                  </a:txBody>
                  <a:tcPr marL="12700" marR="12700" marT="12700" marB="0" anchor="b"/>
                </a:tc>
                <a:tc>
                  <a:txBody>
                    <a:bodyPr/>
                    <a:lstStyle/>
                    <a:p>
                      <a:pPr algn="ctr" fontAlgn="b"/>
                      <a:r>
                        <a:rPr lang="nb-NO" sz="1600" b="0" i="0" u="none" strike="noStrike" dirty="0">
                          <a:solidFill>
                            <a:srgbClr val="000000"/>
                          </a:solidFill>
                          <a:effectLst/>
                          <a:latin typeface="Calibri"/>
                        </a:rPr>
                        <a:t>2 000</a:t>
                      </a:r>
                    </a:p>
                  </a:txBody>
                  <a:tcPr marL="12700" marR="12700" marT="12700" marB="0" anchor="b"/>
                </a:tc>
                <a:tc>
                  <a:txBody>
                    <a:bodyPr/>
                    <a:lstStyle/>
                    <a:p>
                      <a:pPr algn="ctr" fontAlgn="b"/>
                      <a:r>
                        <a:rPr lang="nb-NO" sz="1600" b="0" i="0" u="none" strike="noStrike" dirty="0">
                          <a:solidFill>
                            <a:srgbClr val="000000"/>
                          </a:solidFill>
                          <a:effectLst/>
                          <a:latin typeface="Calibri"/>
                        </a:rPr>
                        <a:t>kr</a:t>
                      </a:r>
                    </a:p>
                  </a:txBody>
                  <a:tcPr marL="12700" marR="12700" marT="12700" marB="0" anchor="b"/>
                </a:tc>
                <a:tc>
                  <a:txBody>
                    <a:bodyPr/>
                    <a:lstStyle/>
                    <a:p>
                      <a:pPr algn="r" fontAlgn="b"/>
                      <a:r>
                        <a:rPr lang="nb-NO" sz="1600" b="0" i="0" u="none" strike="noStrike">
                          <a:solidFill>
                            <a:srgbClr val="000000"/>
                          </a:solidFill>
                          <a:effectLst/>
                          <a:latin typeface="Calibri"/>
                        </a:rPr>
                        <a:t>6 000</a:t>
                      </a:r>
                    </a:p>
                  </a:txBody>
                  <a:tcPr marL="12700" marR="12700" marT="12700" marB="0" anchor="b"/>
                </a:tc>
                <a:extLst>
                  <a:ext uri="{0D108BD9-81ED-4DB2-BD59-A6C34878D82A}">
                    <a16:rowId xmlns:a16="http://schemas.microsoft.com/office/drawing/2014/main" val="10003"/>
                  </a:ext>
                </a:extLst>
              </a:tr>
              <a:tr h="242884">
                <a:tc>
                  <a:txBody>
                    <a:bodyPr/>
                    <a:lstStyle/>
                    <a:p>
                      <a:pPr algn="l" fontAlgn="b"/>
                      <a:r>
                        <a:rPr lang="nb-NO" sz="1600" b="0" i="0" u="none" strike="noStrike" dirty="0">
                          <a:solidFill>
                            <a:srgbClr val="000000"/>
                          </a:solidFill>
                          <a:effectLst/>
                          <a:latin typeface="Calibri"/>
                        </a:rPr>
                        <a:t>Overtid</a:t>
                      </a:r>
                    </a:p>
                  </a:txBody>
                  <a:tcPr marL="12700" marR="12700" marT="12700" marB="0" anchor="b"/>
                </a:tc>
                <a:tc>
                  <a:txBody>
                    <a:bodyPr/>
                    <a:lstStyle/>
                    <a:p>
                      <a:pPr algn="ctr" fontAlgn="b"/>
                      <a:r>
                        <a:rPr lang="nb-NO" sz="1600" b="0" i="0" u="none" strike="noStrike" dirty="0">
                          <a:solidFill>
                            <a:srgbClr val="000000"/>
                          </a:solidFill>
                          <a:effectLst/>
                          <a:latin typeface="Calibri"/>
                        </a:rPr>
                        <a:t>10</a:t>
                      </a:r>
                    </a:p>
                  </a:txBody>
                  <a:tcPr marL="12700" marR="12700" marT="12700" marB="0" anchor="b"/>
                </a:tc>
                <a:tc>
                  <a:txBody>
                    <a:bodyPr/>
                    <a:lstStyle/>
                    <a:p>
                      <a:pPr algn="ctr" fontAlgn="b"/>
                      <a:r>
                        <a:rPr lang="nb-NO" sz="1600" b="0" i="0" u="none" strike="noStrike" dirty="0">
                          <a:solidFill>
                            <a:srgbClr val="000000"/>
                          </a:solidFill>
                          <a:effectLst/>
                          <a:latin typeface="Calibri"/>
                        </a:rPr>
                        <a:t>timer</a:t>
                      </a:r>
                    </a:p>
                  </a:txBody>
                  <a:tcPr marL="12700" marR="12700" marT="12700" marB="0" anchor="b"/>
                </a:tc>
                <a:tc>
                  <a:txBody>
                    <a:bodyPr/>
                    <a:lstStyle/>
                    <a:p>
                      <a:pPr algn="l" fontAlgn="b"/>
                      <a:endParaRPr lang="nb-NO" sz="1600" b="0" i="0" u="none" strike="noStrike">
                        <a:solidFill>
                          <a:srgbClr val="000000"/>
                        </a:solidFill>
                        <a:effectLst/>
                        <a:latin typeface="Calibri"/>
                      </a:endParaRPr>
                    </a:p>
                  </a:txBody>
                  <a:tcPr marL="12700" marR="12700" marT="12700" marB="0" anchor="b"/>
                </a:tc>
                <a:extLst>
                  <a:ext uri="{0D108BD9-81ED-4DB2-BD59-A6C34878D82A}">
                    <a16:rowId xmlns:a16="http://schemas.microsoft.com/office/drawing/2014/main" val="10004"/>
                  </a:ext>
                </a:extLst>
              </a:tr>
              <a:tr h="242884">
                <a:tc>
                  <a:txBody>
                    <a:bodyPr/>
                    <a:lstStyle/>
                    <a:p>
                      <a:pPr algn="l" fontAlgn="b"/>
                      <a:r>
                        <a:rPr lang="nb-NO" sz="1600" b="0" i="0" u="none" strike="noStrike" dirty="0">
                          <a:solidFill>
                            <a:srgbClr val="000000"/>
                          </a:solidFill>
                          <a:effectLst/>
                          <a:latin typeface="Calibri"/>
                        </a:rPr>
                        <a:t>Kostnader per time overtid</a:t>
                      </a:r>
                    </a:p>
                  </a:txBody>
                  <a:tcPr marL="12700" marR="12700" marT="12700" marB="0" anchor="b"/>
                </a:tc>
                <a:tc>
                  <a:txBody>
                    <a:bodyPr/>
                    <a:lstStyle/>
                    <a:p>
                      <a:pPr algn="ctr" fontAlgn="b"/>
                      <a:r>
                        <a:rPr lang="nb-NO" sz="1600" b="0" i="0" u="none" strike="noStrike" dirty="0">
                          <a:solidFill>
                            <a:srgbClr val="000000"/>
                          </a:solidFill>
                          <a:effectLst/>
                          <a:latin typeface="Calibri"/>
                        </a:rPr>
                        <a:t>400</a:t>
                      </a:r>
                    </a:p>
                  </a:txBody>
                  <a:tcPr marL="12700" marR="12700" marT="12700" marB="0" anchor="b"/>
                </a:tc>
                <a:tc>
                  <a:txBody>
                    <a:bodyPr/>
                    <a:lstStyle/>
                    <a:p>
                      <a:pPr algn="ctr" fontAlgn="b"/>
                      <a:r>
                        <a:rPr lang="nb-NO" sz="1600" b="0" i="0" u="none" strike="noStrike" dirty="0">
                          <a:solidFill>
                            <a:srgbClr val="000000"/>
                          </a:solidFill>
                          <a:effectLst/>
                          <a:latin typeface="Calibri"/>
                        </a:rPr>
                        <a:t>kr</a:t>
                      </a:r>
                    </a:p>
                  </a:txBody>
                  <a:tcPr marL="12700" marR="12700" marT="12700" marB="0" anchor="b"/>
                </a:tc>
                <a:tc>
                  <a:txBody>
                    <a:bodyPr/>
                    <a:lstStyle/>
                    <a:p>
                      <a:pPr algn="r" fontAlgn="b"/>
                      <a:r>
                        <a:rPr lang="nb-NO" sz="1600" b="0" i="0" u="none" strike="noStrike">
                          <a:solidFill>
                            <a:srgbClr val="000000"/>
                          </a:solidFill>
                          <a:effectLst/>
                          <a:latin typeface="Calibri"/>
                        </a:rPr>
                        <a:t>4 000</a:t>
                      </a:r>
                    </a:p>
                  </a:txBody>
                  <a:tcPr marL="12700" marR="12700" marT="12700" marB="0" anchor="b"/>
                </a:tc>
                <a:extLst>
                  <a:ext uri="{0D108BD9-81ED-4DB2-BD59-A6C34878D82A}">
                    <a16:rowId xmlns:a16="http://schemas.microsoft.com/office/drawing/2014/main" val="10005"/>
                  </a:ext>
                </a:extLst>
              </a:tr>
              <a:tr h="242884">
                <a:tc>
                  <a:txBody>
                    <a:bodyPr/>
                    <a:lstStyle/>
                    <a:p>
                      <a:pPr algn="l" fontAlgn="b"/>
                      <a:r>
                        <a:rPr lang="nb-NO" sz="1600" b="0" i="0" u="none" strike="noStrike" dirty="0">
                          <a:solidFill>
                            <a:srgbClr val="000000"/>
                          </a:solidFill>
                          <a:effectLst/>
                          <a:latin typeface="Calibri"/>
                        </a:rPr>
                        <a:t>Brutto produksjonstap for én ukes fravær</a:t>
                      </a:r>
                    </a:p>
                  </a:txBody>
                  <a:tcPr marL="12700" marR="12700" marT="12700" marB="0" anchor="b"/>
                </a:tc>
                <a:tc>
                  <a:txBody>
                    <a:bodyPr/>
                    <a:lstStyle/>
                    <a:p>
                      <a:pPr algn="ctr" fontAlgn="b"/>
                      <a:r>
                        <a:rPr lang="nb-NO" sz="1600" b="0" i="0" u="none" strike="noStrike" dirty="0">
                          <a:solidFill>
                            <a:srgbClr val="000000"/>
                          </a:solidFill>
                          <a:effectLst/>
                          <a:latin typeface="Calibri"/>
                        </a:rPr>
                        <a:t> </a:t>
                      </a: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r" fontAlgn="b"/>
                      <a:r>
                        <a:rPr lang="nb-NO" sz="1600" b="0" i="0" u="none" strike="noStrike" dirty="0">
                          <a:solidFill>
                            <a:srgbClr val="000000"/>
                          </a:solidFill>
                          <a:effectLst/>
                          <a:latin typeface="Calibri"/>
                        </a:rPr>
                        <a:t>15 000</a:t>
                      </a:r>
                    </a:p>
                  </a:txBody>
                  <a:tcPr marL="12700" marR="12700" marT="12700" marB="0" anchor="b"/>
                </a:tc>
                <a:extLst>
                  <a:ext uri="{0D108BD9-81ED-4DB2-BD59-A6C34878D82A}">
                    <a16:rowId xmlns:a16="http://schemas.microsoft.com/office/drawing/2014/main" val="10006"/>
                  </a:ext>
                </a:extLst>
              </a:tr>
              <a:tr h="242884">
                <a:tc>
                  <a:txBody>
                    <a:bodyPr/>
                    <a:lstStyle/>
                    <a:p>
                      <a:pPr algn="l" fontAlgn="b"/>
                      <a:r>
                        <a:rPr lang="nb-NO" sz="1600" b="0" i="0" u="none" strike="noStrike" dirty="0">
                          <a:solidFill>
                            <a:srgbClr val="000000"/>
                          </a:solidFill>
                          <a:effectLst/>
                          <a:latin typeface="Calibri"/>
                        </a:rPr>
                        <a:t>Brutto kostnad </a:t>
                      </a: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r" fontAlgn="b"/>
                      <a:r>
                        <a:rPr lang="nb-NO" sz="1600" b="1" i="0" u="none" strike="noStrike" dirty="0">
                          <a:solidFill>
                            <a:srgbClr val="000000"/>
                          </a:solidFill>
                          <a:effectLst/>
                          <a:latin typeface="Calibri"/>
                        </a:rPr>
                        <a:t>25 000</a:t>
                      </a:r>
                    </a:p>
                  </a:txBody>
                  <a:tcPr marL="12700" marR="12700" marT="12700" marB="0" anchor="b"/>
                </a:tc>
                <a:extLst>
                  <a:ext uri="{0D108BD9-81ED-4DB2-BD59-A6C34878D82A}">
                    <a16:rowId xmlns:a16="http://schemas.microsoft.com/office/drawing/2014/main" val="10007"/>
                  </a:ext>
                </a:extLst>
              </a:tr>
              <a:tr h="242884">
                <a:tc>
                  <a:txBody>
                    <a:bodyPr/>
                    <a:lstStyle/>
                    <a:p>
                      <a:pPr algn="l" fontAlgn="b"/>
                      <a:endParaRPr lang="nb-NO" sz="1600" b="0" i="0" u="none" strike="noStrike" dirty="0">
                        <a:solidFill>
                          <a:srgbClr val="000000"/>
                        </a:solidFill>
                        <a:effectLst/>
                        <a:latin typeface="Calibri"/>
                      </a:endParaRP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l" fontAlgn="b"/>
                      <a:endParaRPr lang="nb-NO" sz="1600" b="0" i="0" u="none" strike="noStrike">
                        <a:solidFill>
                          <a:srgbClr val="000000"/>
                        </a:solidFill>
                        <a:effectLst/>
                        <a:latin typeface="Calibri"/>
                      </a:endParaRPr>
                    </a:p>
                  </a:txBody>
                  <a:tcPr marL="12700" marR="12700" marT="12700" marB="0" anchor="b"/>
                </a:tc>
                <a:extLst>
                  <a:ext uri="{0D108BD9-81ED-4DB2-BD59-A6C34878D82A}">
                    <a16:rowId xmlns:a16="http://schemas.microsoft.com/office/drawing/2014/main" val="10008"/>
                  </a:ext>
                </a:extLst>
              </a:tr>
              <a:tr h="242884">
                <a:tc>
                  <a:txBody>
                    <a:bodyPr/>
                    <a:lstStyle/>
                    <a:p>
                      <a:pPr algn="l" fontAlgn="b"/>
                      <a:r>
                        <a:rPr lang="nb-NO" sz="1600" b="1" i="0" u="none" strike="noStrike" dirty="0">
                          <a:solidFill>
                            <a:srgbClr val="000000"/>
                          </a:solidFill>
                          <a:effectLst/>
                          <a:latin typeface="Calibri"/>
                        </a:rPr>
                        <a:t>Reduseres pga. økt produksjon</a:t>
                      </a: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l" fontAlgn="b"/>
                      <a:endParaRPr lang="nb-NO" sz="1600" b="0" i="0" u="none" strike="noStrike">
                        <a:solidFill>
                          <a:srgbClr val="000000"/>
                        </a:solidFill>
                        <a:effectLst/>
                        <a:latin typeface="Calibri"/>
                      </a:endParaRPr>
                    </a:p>
                  </a:txBody>
                  <a:tcPr marL="12700" marR="12700" marT="12700" marB="0" anchor="b"/>
                </a:tc>
                <a:extLst>
                  <a:ext uri="{0D108BD9-81ED-4DB2-BD59-A6C34878D82A}">
                    <a16:rowId xmlns:a16="http://schemas.microsoft.com/office/drawing/2014/main" val="10009"/>
                  </a:ext>
                </a:extLst>
              </a:tr>
              <a:tr h="242884">
                <a:tc>
                  <a:txBody>
                    <a:bodyPr/>
                    <a:lstStyle/>
                    <a:p>
                      <a:pPr algn="l" fontAlgn="b"/>
                      <a:r>
                        <a:rPr lang="nb-NO" sz="1600" b="0" i="0" u="none" strike="noStrike" dirty="0">
                          <a:solidFill>
                            <a:srgbClr val="000000"/>
                          </a:solidFill>
                          <a:effectLst/>
                          <a:latin typeface="Calibri"/>
                        </a:rPr>
                        <a:t>Vikar produserer</a:t>
                      </a:r>
                      <a:r>
                        <a:rPr lang="nb-NO" sz="1600" b="0" i="0" u="none" strike="noStrike" baseline="0" dirty="0">
                          <a:solidFill>
                            <a:srgbClr val="000000"/>
                          </a:solidFill>
                          <a:effectLst/>
                          <a:latin typeface="Calibri"/>
                        </a:rPr>
                        <a:t> </a:t>
                      </a:r>
                      <a:r>
                        <a:rPr lang="nb-NO" sz="1600" b="0" i="0" u="none" strike="noStrike" dirty="0">
                          <a:solidFill>
                            <a:srgbClr val="000000"/>
                          </a:solidFill>
                          <a:effectLst/>
                          <a:latin typeface="Calibri"/>
                        </a:rPr>
                        <a:t>80% av det ansatt gjør </a:t>
                      </a:r>
                    </a:p>
                  </a:txBody>
                  <a:tcPr marL="12700" marR="12700" marT="12700" marB="0" anchor="b"/>
                </a:tc>
                <a:tc>
                  <a:txBody>
                    <a:bodyPr/>
                    <a:lstStyle/>
                    <a:p>
                      <a:pPr algn="ctr" fontAlgn="b"/>
                      <a:r>
                        <a:rPr lang="nb-NO" sz="1600" b="0" i="0" u="none" strike="noStrike" dirty="0">
                          <a:solidFill>
                            <a:srgbClr val="000000"/>
                          </a:solidFill>
                          <a:effectLst/>
                          <a:latin typeface="Calibri"/>
                        </a:rPr>
                        <a:t>3</a:t>
                      </a:r>
                    </a:p>
                  </a:txBody>
                  <a:tcPr marL="12700" marR="12700" marT="12700" marB="0" anchor="b"/>
                </a:tc>
                <a:tc>
                  <a:txBody>
                    <a:bodyPr/>
                    <a:lstStyle/>
                    <a:p>
                      <a:pPr algn="ctr" fontAlgn="b"/>
                      <a:r>
                        <a:rPr lang="nb-NO" sz="1600" b="0" i="0" u="none" strike="noStrike" dirty="0">
                          <a:solidFill>
                            <a:srgbClr val="000000"/>
                          </a:solidFill>
                          <a:effectLst/>
                          <a:latin typeface="Calibri"/>
                        </a:rPr>
                        <a:t>dager</a:t>
                      </a:r>
                    </a:p>
                  </a:txBody>
                  <a:tcPr marL="12700" marR="12700" marT="12700" marB="0" anchor="b"/>
                </a:tc>
                <a:tc>
                  <a:txBody>
                    <a:bodyPr/>
                    <a:lstStyle/>
                    <a:p>
                      <a:pPr algn="r" fontAlgn="b"/>
                      <a:r>
                        <a:rPr lang="nb-NO" sz="1600" b="0" i="0" u="none" strike="noStrike">
                          <a:solidFill>
                            <a:srgbClr val="000000"/>
                          </a:solidFill>
                          <a:effectLst/>
                          <a:latin typeface="Calibri"/>
                        </a:rPr>
                        <a:t>6 240</a:t>
                      </a:r>
                    </a:p>
                  </a:txBody>
                  <a:tcPr marL="12700" marR="12700" marT="12700" marB="0" anchor="b"/>
                </a:tc>
                <a:extLst>
                  <a:ext uri="{0D108BD9-81ED-4DB2-BD59-A6C34878D82A}">
                    <a16:rowId xmlns:a16="http://schemas.microsoft.com/office/drawing/2014/main" val="10010"/>
                  </a:ext>
                </a:extLst>
              </a:tr>
              <a:tr h="242884">
                <a:tc>
                  <a:txBody>
                    <a:bodyPr/>
                    <a:lstStyle/>
                    <a:p>
                      <a:pPr algn="l" fontAlgn="b"/>
                      <a:r>
                        <a:rPr lang="nb-NO" sz="1600" b="0" i="0" u="none" strike="noStrike" dirty="0">
                          <a:solidFill>
                            <a:srgbClr val="000000"/>
                          </a:solidFill>
                          <a:effectLst/>
                          <a:latin typeface="Calibri"/>
                        </a:rPr>
                        <a:t>Overtidsarbeid</a:t>
                      </a:r>
                      <a:r>
                        <a:rPr lang="nb-NO" sz="1600" b="0" i="0" u="none" strike="noStrike" baseline="0" dirty="0">
                          <a:solidFill>
                            <a:srgbClr val="000000"/>
                          </a:solidFill>
                          <a:effectLst/>
                          <a:latin typeface="Calibri"/>
                        </a:rPr>
                        <a:t> gir</a:t>
                      </a:r>
                      <a:r>
                        <a:rPr lang="nb-NO" sz="1600" b="0" i="0" u="none" strike="noStrike" dirty="0">
                          <a:solidFill>
                            <a:srgbClr val="000000"/>
                          </a:solidFill>
                          <a:effectLst/>
                          <a:latin typeface="Calibri"/>
                        </a:rPr>
                        <a:t> 90% av sykmeldts produktivitet</a:t>
                      </a:r>
                    </a:p>
                  </a:txBody>
                  <a:tcPr marL="12700" marR="12700" marT="12700" marB="0" anchor="b"/>
                </a:tc>
                <a:tc>
                  <a:txBody>
                    <a:bodyPr/>
                    <a:lstStyle/>
                    <a:p>
                      <a:pPr algn="ctr" fontAlgn="b"/>
                      <a:r>
                        <a:rPr lang="nb-NO" sz="1600" b="0" i="0" u="none" strike="noStrike" dirty="0">
                          <a:solidFill>
                            <a:srgbClr val="000000"/>
                          </a:solidFill>
                          <a:effectLst/>
                          <a:latin typeface="Calibri"/>
                        </a:rPr>
                        <a:t>10</a:t>
                      </a:r>
                    </a:p>
                  </a:txBody>
                  <a:tcPr marL="12700" marR="12700" marT="12700" marB="0" anchor="b"/>
                </a:tc>
                <a:tc>
                  <a:txBody>
                    <a:bodyPr/>
                    <a:lstStyle/>
                    <a:p>
                      <a:pPr algn="ctr" fontAlgn="b"/>
                      <a:r>
                        <a:rPr lang="nb-NO" sz="1600" b="0" i="0" u="none" strike="noStrike" dirty="0">
                          <a:solidFill>
                            <a:srgbClr val="000000"/>
                          </a:solidFill>
                          <a:effectLst/>
                          <a:latin typeface="Calibri"/>
                        </a:rPr>
                        <a:t>timer</a:t>
                      </a:r>
                    </a:p>
                  </a:txBody>
                  <a:tcPr marL="12700" marR="12700" marT="12700" marB="0" anchor="b"/>
                </a:tc>
                <a:tc>
                  <a:txBody>
                    <a:bodyPr/>
                    <a:lstStyle/>
                    <a:p>
                      <a:pPr algn="r" fontAlgn="b"/>
                      <a:r>
                        <a:rPr lang="nb-NO" sz="1600" b="0" i="0" u="none" strike="noStrike">
                          <a:solidFill>
                            <a:srgbClr val="000000"/>
                          </a:solidFill>
                          <a:effectLst/>
                          <a:latin typeface="Calibri"/>
                        </a:rPr>
                        <a:t>3 120</a:t>
                      </a:r>
                    </a:p>
                  </a:txBody>
                  <a:tcPr marL="12700" marR="12700" marT="12700" marB="0" anchor="b"/>
                </a:tc>
                <a:extLst>
                  <a:ext uri="{0D108BD9-81ED-4DB2-BD59-A6C34878D82A}">
                    <a16:rowId xmlns:a16="http://schemas.microsoft.com/office/drawing/2014/main" val="10011"/>
                  </a:ext>
                </a:extLst>
              </a:tr>
              <a:tr h="323845">
                <a:tc>
                  <a:txBody>
                    <a:bodyPr/>
                    <a:lstStyle/>
                    <a:p>
                      <a:pPr algn="l" fontAlgn="b"/>
                      <a:r>
                        <a:rPr lang="nb-NO" sz="1600" b="0" i="0" u="none" strike="noStrike" dirty="0">
                          <a:solidFill>
                            <a:srgbClr val="000000"/>
                          </a:solidFill>
                          <a:effectLst/>
                          <a:latin typeface="Calibri"/>
                        </a:rPr>
                        <a:t>Omprioritering og ikke-betalt ekstra innsats</a:t>
                      </a:r>
                    </a:p>
                  </a:txBody>
                  <a:tcPr marL="12700" marR="12700" marT="12700" marB="0" anchor="b"/>
                </a:tc>
                <a:tc>
                  <a:txBody>
                    <a:bodyPr/>
                    <a:lstStyle/>
                    <a:p>
                      <a:pPr algn="ctr" fontAlgn="b"/>
                      <a:endParaRPr lang="nb-NO" sz="1600" b="0" i="0" u="none" strike="noStrike" dirty="0">
                        <a:solidFill>
                          <a:srgbClr val="000000"/>
                        </a:solidFill>
                        <a:effectLst/>
                        <a:latin typeface="Calibri"/>
                      </a:endParaRPr>
                    </a:p>
                  </a:txBody>
                  <a:tcPr marL="12700" marR="12700" marT="12700" marB="0" anchor="b"/>
                </a:tc>
                <a:tc>
                  <a:txBody>
                    <a:bodyPr/>
                    <a:lstStyle/>
                    <a:p>
                      <a:pPr algn="l" fontAlgn="b"/>
                      <a:endParaRPr lang="nb-NO" sz="1600" b="0" i="0" u="none" strike="noStrike" dirty="0">
                        <a:solidFill>
                          <a:srgbClr val="000000"/>
                        </a:solidFill>
                        <a:effectLst/>
                        <a:latin typeface="Calibri"/>
                      </a:endParaRPr>
                    </a:p>
                  </a:txBody>
                  <a:tcPr marL="12700" marR="12700" marT="12700" marB="0" anchor="b"/>
                </a:tc>
                <a:tc>
                  <a:txBody>
                    <a:bodyPr/>
                    <a:lstStyle/>
                    <a:p>
                      <a:pPr algn="r" fontAlgn="b"/>
                      <a:r>
                        <a:rPr lang="nb-NO" sz="1600" b="0" i="0" u="none" strike="noStrike">
                          <a:solidFill>
                            <a:srgbClr val="000000"/>
                          </a:solidFill>
                          <a:effectLst/>
                          <a:latin typeface="Calibri"/>
                        </a:rPr>
                        <a:t>3 000</a:t>
                      </a:r>
                    </a:p>
                  </a:txBody>
                  <a:tcPr marL="12700" marR="12700" marT="12700" marB="0" anchor="b"/>
                </a:tc>
                <a:extLst>
                  <a:ext uri="{0D108BD9-81ED-4DB2-BD59-A6C34878D82A}">
                    <a16:rowId xmlns:a16="http://schemas.microsoft.com/office/drawing/2014/main" val="10012"/>
                  </a:ext>
                </a:extLst>
              </a:tr>
              <a:tr h="287944">
                <a:tc>
                  <a:txBody>
                    <a:bodyPr/>
                    <a:lstStyle/>
                    <a:p>
                      <a:pPr algn="l" fontAlgn="b"/>
                      <a:r>
                        <a:rPr lang="nb-NO" sz="1600" b="0" i="0" u="none" strike="noStrike" dirty="0">
                          <a:solidFill>
                            <a:srgbClr val="000000"/>
                          </a:solidFill>
                          <a:effectLst/>
                          <a:latin typeface="Calibri"/>
                        </a:rPr>
                        <a:t>Sum redusert produksjon</a:t>
                      </a:r>
                    </a:p>
                  </a:txBody>
                  <a:tcPr marL="12700" marR="12700" marT="12700" marB="0" anchor="b"/>
                </a:tc>
                <a:tc>
                  <a:txBody>
                    <a:bodyPr/>
                    <a:lstStyle/>
                    <a:p>
                      <a:pPr algn="l" fontAlgn="b"/>
                      <a:endParaRPr lang="nb-NO" sz="1600" b="0" i="0" u="none" strike="noStrike" dirty="0">
                        <a:solidFill>
                          <a:srgbClr val="000000"/>
                        </a:solidFill>
                        <a:effectLst/>
                        <a:latin typeface="Calibri"/>
                      </a:endParaRPr>
                    </a:p>
                  </a:txBody>
                  <a:tcPr marL="12700" marR="12700" marT="12700" marB="0" anchor="b"/>
                </a:tc>
                <a:tc>
                  <a:txBody>
                    <a:bodyPr/>
                    <a:lstStyle/>
                    <a:p>
                      <a:pPr algn="l" fontAlgn="b"/>
                      <a:endParaRPr lang="nb-NO" sz="1600" b="0" i="0" u="none" strike="noStrike" dirty="0">
                        <a:solidFill>
                          <a:srgbClr val="000000"/>
                        </a:solidFill>
                        <a:effectLst/>
                        <a:latin typeface="Calibri"/>
                      </a:endParaRPr>
                    </a:p>
                  </a:txBody>
                  <a:tcPr marL="12700" marR="12700" marT="12700" marB="0" anchor="b"/>
                </a:tc>
                <a:tc>
                  <a:txBody>
                    <a:bodyPr/>
                    <a:lstStyle/>
                    <a:p>
                      <a:pPr algn="r" fontAlgn="b"/>
                      <a:r>
                        <a:rPr lang="nb-NO" sz="1600" b="1" i="0" u="none" strike="noStrike" dirty="0">
                          <a:solidFill>
                            <a:srgbClr val="000000"/>
                          </a:solidFill>
                          <a:effectLst/>
                          <a:latin typeface="Calibri"/>
                        </a:rPr>
                        <a:t>12 360</a:t>
                      </a:r>
                    </a:p>
                  </a:txBody>
                  <a:tcPr marL="12700" marR="12700" marT="12700" marB="0" anchor="b"/>
                </a:tc>
                <a:extLst>
                  <a:ext uri="{0D108BD9-81ED-4DB2-BD59-A6C34878D82A}">
                    <a16:rowId xmlns:a16="http://schemas.microsoft.com/office/drawing/2014/main" val="10013"/>
                  </a:ext>
                </a:extLst>
              </a:tr>
              <a:tr h="469200">
                <a:tc>
                  <a:txBody>
                    <a:bodyPr/>
                    <a:lstStyle/>
                    <a:p>
                      <a:pPr algn="l" fontAlgn="b"/>
                      <a:r>
                        <a:rPr lang="nb-NO" sz="2000" b="1" i="0" u="none" strike="noStrike" dirty="0">
                          <a:solidFill>
                            <a:srgbClr val="000000"/>
                          </a:solidFill>
                          <a:effectLst/>
                          <a:latin typeface="Calibri"/>
                        </a:rPr>
                        <a:t>Netto tap </a:t>
                      </a:r>
                    </a:p>
                  </a:txBody>
                  <a:tcPr marL="12700" marR="12700" marT="12700" marB="0" anchor="b"/>
                </a:tc>
                <a:tc>
                  <a:txBody>
                    <a:bodyPr/>
                    <a:lstStyle/>
                    <a:p>
                      <a:pPr algn="l" fontAlgn="b"/>
                      <a:endParaRPr lang="nb-NO" sz="2000" b="1" i="0" u="none" strike="noStrike" dirty="0">
                        <a:solidFill>
                          <a:srgbClr val="000000"/>
                        </a:solidFill>
                        <a:effectLst/>
                        <a:latin typeface="Calibri"/>
                      </a:endParaRPr>
                    </a:p>
                  </a:txBody>
                  <a:tcPr marL="12700" marR="12700" marT="12700" marB="0" anchor="b"/>
                </a:tc>
                <a:tc>
                  <a:txBody>
                    <a:bodyPr/>
                    <a:lstStyle/>
                    <a:p>
                      <a:pPr algn="l" fontAlgn="b"/>
                      <a:endParaRPr lang="nb-NO" sz="2000" b="1" i="0" u="none" strike="noStrike" dirty="0">
                        <a:solidFill>
                          <a:srgbClr val="000000"/>
                        </a:solidFill>
                        <a:effectLst/>
                        <a:latin typeface="Calibri"/>
                      </a:endParaRPr>
                    </a:p>
                  </a:txBody>
                  <a:tcPr marL="12700" marR="12700" marT="12700" marB="0" anchor="b"/>
                </a:tc>
                <a:tc>
                  <a:txBody>
                    <a:bodyPr/>
                    <a:lstStyle/>
                    <a:p>
                      <a:pPr algn="r" fontAlgn="b"/>
                      <a:r>
                        <a:rPr lang="nb-NO" sz="2000" b="1" i="0" u="none" strike="noStrike" dirty="0">
                          <a:solidFill>
                            <a:srgbClr val="000000"/>
                          </a:solidFill>
                          <a:effectLst/>
                          <a:latin typeface="Calibri"/>
                        </a:rPr>
                        <a:t>12</a:t>
                      </a:r>
                      <a:r>
                        <a:rPr lang="nb-NO" sz="2000" b="1" i="0" u="none" strike="noStrike" baseline="0" dirty="0">
                          <a:solidFill>
                            <a:srgbClr val="000000"/>
                          </a:solidFill>
                          <a:effectLst/>
                          <a:latin typeface="Calibri"/>
                        </a:rPr>
                        <a:t> 640</a:t>
                      </a:r>
                      <a:endParaRPr lang="nb-NO" sz="2000" b="1" i="0" u="none" strike="noStrike" dirty="0">
                        <a:solidFill>
                          <a:srgbClr val="000000"/>
                        </a:solidFill>
                        <a:effectLst/>
                        <a:latin typeface="Calibri"/>
                      </a:endParaRPr>
                    </a:p>
                  </a:txBody>
                  <a:tcPr marL="12700" marR="12700" marT="12700" marB="0" anchor="b"/>
                </a:tc>
                <a:extLst>
                  <a:ext uri="{0D108BD9-81ED-4DB2-BD59-A6C34878D82A}">
                    <a16:rowId xmlns:a16="http://schemas.microsoft.com/office/drawing/2014/main" val="10014"/>
                  </a:ext>
                </a:extLst>
              </a:tr>
            </a:tbl>
          </a:graphicData>
        </a:graphic>
      </p:graphicFrame>
      <p:sp>
        <p:nvSpPr>
          <p:cNvPr id="3" name="TekstSylinder 2"/>
          <p:cNvSpPr txBox="1"/>
          <p:nvPr/>
        </p:nvSpPr>
        <p:spPr>
          <a:xfrm>
            <a:off x="7799863" y="551189"/>
            <a:ext cx="1080945" cy="369332"/>
          </a:xfrm>
          <a:prstGeom prst="rect">
            <a:avLst/>
          </a:prstGeom>
          <a:noFill/>
        </p:spPr>
        <p:txBody>
          <a:bodyPr wrap="none" rtlCol="0">
            <a:spAutoFit/>
          </a:bodyPr>
          <a:lstStyle/>
          <a:p>
            <a:r>
              <a:rPr lang="nb-NO" dirty="0"/>
              <a:t>Eksempel </a:t>
            </a:r>
          </a:p>
        </p:txBody>
      </p:sp>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116164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332656"/>
            <a:ext cx="7772400" cy="803176"/>
          </a:xfrm>
        </p:spPr>
        <p:txBody>
          <a:bodyPr>
            <a:normAutofit fontScale="90000"/>
          </a:bodyPr>
          <a:lstStyle/>
          <a:p>
            <a:r>
              <a:rPr lang="nb-NO" sz="3600" dirty="0">
                <a:solidFill>
                  <a:srgbClr val="800000"/>
                </a:solidFill>
                <a:latin typeface="Verdana"/>
                <a:cs typeface="Verdana"/>
              </a:rPr>
              <a:t>Produktivitetslekkasjer</a:t>
            </a:r>
            <a:br>
              <a:rPr lang="nb-NO" sz="3600" dirty="0">
                <a:solidFill>
                  <a:srgbClr val="800000"/>
                </a:solidFill>
                <a:latin typeface="Verdana"/>
                <a:cs typeface="Verdana"/>
              </a:rPr>
            </a:br>
            <a:r>
              <a:rPr lang="nb-NO" sz="3600" dirty="0">
                <a:solidFill>
                  <a:srgbClr val="800000"/>
                </a:solidFill>
                <a:latin typeface="Verdana"/>
                <a:cs typeface="Verdana"/>
              </a:rPr>
              <a:t>hva er det egentlig?</a:t>
            </a:r>
          </a:p>
        </p:txBody>
      </p:sp>
      <p:sp>
        <p:nvSpPr>
          <p:cNvPr id="5" name="Rektangel 4"/>
          <p:cNvSpPr/>
          <p:nvPr/>
        </p:nvSpPr>
        <p:spPr>
          <a:xfrm>
            <a:off x="539552" y="1733497"/>
            <a:ext cx="7416824" cy="3693319"/>
          </a:xfrm>
          <a:prstGeom prst="rect">
            <a:avLst/>
          </a:prstGeom>
        </p:spPr>
        <p:txBody>
          <a:bodyPr wrap="square">
            <a:spAutoFit/>
          </a:bodyPr>
          <a:lstStyle/>
          <a:p>
            <a:r>
              <a:rPr lang="nb-NO" b="1" dirty="0">
                <a:latin typeface="Verdana"/>
                <a:cs typeface="Verdana"/>
              </a:rPr>
              <a:t>Sykenærvær</a:t>
            </a:r>
            <a:r>
              <a:rPr lang="nb-NO" u="sng" dirty="0">
                <a:latin typeface="Verdana"/>
                <a:cs typeface="Verdana"/>
              </a:rPr>
              <a:t>: </a:t>
            </a:r>
            <a:br>
              <a:rPr lang="nb-NO" u="sng" dirty="0">
                <a:latin typeface="Verdana"/>
                <a:cs typeface="Verdana"/>
              </a:rPr>
            </a:br>
            <a:r>
              <a:rPr lang="nb-NO" dirty="0">
                <a:latin typeface="Verdana"/>
                <a:cs typeface="Verdana"/>
              </a:rPr>
              <a:t>Redusert arbeidsinnsats/effektivitet som følge av opplevde helseplager (eks hodepine, allergier, ryggplager)</a:t>
            </a:r>
            <a:br>
              <a:rPr lang="nb-NO" dirty="0">
                <a:latin typeface="Verdana"/>
                <a:cs typeface="Verdana"/>
              </a:rPr>
            </a:br>
            <a:endParaRPr lang="en-US" dirty="0">
              <a:latin typeface="Verdana"/>
              <a:cs typeface="Verdana"/>
            </a:endParaRPr>
          </a:p>
          <a:p>
            <a:r>
              <a:rPr lang="nb-NO" b="1" dirty="0">
                <a:latin typeface="Verdana"/>
                <a:cs typeface="Verdana"/>
              </a:rPr>
              <a:t>Stresslekkasje</a:t>
            </a:r>
            <a:r>
              <a:rPr lang="nb-NO" u="sng" dirty="0">
                <a:latin typeface="Verdana"/>
                <a:cs typeface="Verdana"/>
              </a:rPr>
              <a:t>: </a:t>
            </a:r>
            <a:br>
              <a:rPr lang="nb-NO" u="sng" dirty="0">
                <a:latin typeface="Verdana"/>
                <a:cs typeface="Verdana"/>
              </a:rPr>
            </a:br>
            <a:r>
              <a:rPr lang="nb-NO" dirty="0">
                <a:latin typeface="Verdana"/>
                <a:cs typeface="Verdana"/>
              </a:rPr>
              <a:t>Redusert arbeidsinnsats/effektivitet som følge av manglende mestring av jobbstress  (eks. tidspress, dårlig ledelse, dårlige arbeidsforhold)</a:t>
            </a:r>
            <a:br>
              <a:rPr lang="nb-NO" dirty="0">
                <a:latin typeface="Verdana"/>
                <a:cs typeface="Verdana"/>
              </a:rPr>
            </a:br>
            <a:endParaRPr lang="nb-NO" b="1" dirty="0">
              <a:latin typeface="Verdana"/>
              <a:cs typeface="Verdana"/>
            </a:endParaRPr>
          </a:p>
          <a:p>
            <a:endParaRPr lang="nb-NO" b="1" dirty="0">
              <a:latin typeface="Verdana"/>
              <a:cs typeface="Verdana"/>
            </a:endParaRPr>
          </a:p>
          <a:p>
            <a:endParaRPr lang="nb-NO" b="1" dirty="0">
              <a:latin typeface="Verdana"/>
              <a:cs typeface="Verdana"/>
            </a:endParaRPr>
          </a:p>
          <a:p>
            <a:pPr algn="ctr"/>
            <a:r>
              <a:rPr lang="nb-NO" b="1" dirty="0">
                <a:latin typeface="Verdana"/>
                <a:cs typeface="Verdana"/>
              </a:rPr>
              <a:t>Produktivitetslekkasjer</a:t>
            </a:r>
            <a:r>
              <a:rPr lang="nb-NO" u="sng" dirty="0">
                <a:latin typeface="Verdana"/>
                <a:cs typeface="Verdana"/>
              </a:rPr>
              <a:t>: </a:t>
            </a:r>
            <a:endParaRPr lang="en-US" dirty="0">
              <a:latin typeface="Verdana"/>
              <a:cs typeface="Verdana"/>
            </a:endParaRPr>
          </a:p>
          <a:p>
            <a:pPr algn="ctr"/>
            <a:r>
              <a:rPr lang="nb-NO" dirty="0">
                <a:latin typeface="Verdana"/>
                <a:cs typeface="Verdana"/>
              </a:rPr>
              <a:t>= stresslekkasjer + sykenærvær</a:t>
            </a:r>
          </a:p>
        </p:txBody>
      </p:sp>
      <p:pic>
        <p:nvPicPr>
          <p:cNvPr id="6" name="Bilde 5"/>
          <p:cNvPicPr>
            <a:picLocks noChangeAspect="1"/>
          </p:cNvPicPr>
          <p:nvPr/>
        </p:nvPicPr>
        <p:blipFill>
          <a:blip r:embed="rId3"/>
          <a:stretch>
            <a:fillRect/>
          </a:stretch>
        </p:blipFill>
        <p:spPr>
          <a:xfrm>
            <a:off x="7061200" y="4751585"/>
            <a:ext cx="1268865" cy="1679748"/>
          </a:xfrm>
          <a:prstGeom prst="rect">
            <a:avLst/>
          </a:prstGeom>
        </p:spPr>
      </p:pic>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331324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44624"/>
            <a:ext cx="7772400" cy="1143000"/>
          </a:xfrm>
        </p:spPr>
        <p:txBody>
          <a:bodyPr>
            <a:noAutofit/>
          </a:bodyPr>
          <a:lstStyle/>
          <a:p>
            <a:r>
              <a:rPr lang="nb-NO" sz="3600" dirty="0">
                <a:solidFill>
                  <a:srgbClr val="800000"/>
                </a:solidFill>
                <a:latin typeface="Calibri"/>
                <a:cs typeface="Calibri"/>
              </a:rPr>
              <a:t>Tapt produktivitet </a:t>
            </a:r>
          </a:p>
        </p:txBody>
      </p:sp>
      <p:pic>
        <p:nvPicPr>
          <p:cNvPr id="5" name="Plassholder for innhold 4"/>
          <p:cNvPicPr>
            <a:picLocks noGrp="1" noChangeAspect="1"/>
          </p:cNvPicPr>
          <p:nvPr>
            <p:ph idx="1"/>
          </p:nvPr>
        </p:nvPicPr>
        <p:blipFill>
          <a:blip r:embed="rId3"/>
          <a:srcRect t="6197" b="6197"/>
          <a:stretch>
            <a:fillRect/>
          </a:stretch>
        </p:blipFill>
        <p:spPr>
          <a:xfrm>
            <a:off x="904615" y="1196752"/>
            <a:ext cx="6626485" cy="4492309"/>
          </a:xfrm>
        </p:spPr>
      </p:pic>
      <p:sp>
        <p:nvSpPr>
          <p:cNvPr id="6" name="TekstSylinder 5"/>
          <p:cNvSpPr txBox="1"/>
          <p:nvPr/>
        </p:nvSpPr>
        <p:spPr>
          <a:xfrm>
            <a:off x="1907704" y="2924944"/>
            <a:ext cx="3024336" cy="461665"/>
          </a:xfrm>
          <a:prstGeom prst="rect">
            <a:avLst/>
          </a:prstGeom>
          <a:noFill/>
        </p:spPr>
        <p:txBody>
          <a:bodyPr wrap="square" rtlCol="0">
            <a:spAutoFit/>
          </a:bodyPr>
          <a:lstStyle/>
          <a:p>
            <a:r>
              <a:rPr lang="nb-NO" dirty="0">
                <a:latin typeface="Calibri"/>
                <a:cs typeface="Calibri"/>
              </a:rPr>
              <a:t>Produktivitetslekkasjer</a:t>
            </a:r>
          </a:p>
        </p:txBody>
      </p:sp>
      <p:sp>
        <p:nvSpPr>
          <p:cNvPr id="3" name="TekstSylinder 2"/>
          <p:cNvSpPr txBox="1"/>
          <p:nvPr/>
        </p:nvSpPr>
        <p:spPr>
          <a:xfrm>
            <a:off x="3851920" y="4077072"/>
            <a:ext cx="748823" cy="461665"/>
          </a:xfrm>
          <a:prstGeom prst="rect">
            <a:avLst/>
          </a:prstGeom>
          <a:noFill/>
        </p:spPr>
        <p:txBody>
          <a:bodyPr wrap="none" rtlCol="0">
            <a:spAutoFit/>
          </a:bodyPr>
          <a:lstStyle/>
          <a:p>
            <a:r>
              <a:rPr lang="nb-NO" dirty="0"/>
              <a:t>10%</a:t>
            </a:r>
          </a:p>
        </p:txBody>
      </p:sp>
      <p:sp>
        <p:nvSpPr>
          <p:cNvPr id="7" name="TekstSylinder 6"/>
          <p:cNvSpPr txBox="1"/>
          <p:nvPr/>
        </p:nvSpPr>
        <p:spPr>
          <a:xfrm>
            <a:off x="2123728" y="4005064"/>
            <a:ext cx="748823" cy="461665"/>
          </a:xfrm>
          <a:prstGeom prst="rect">
            <a:avLst/>
          </a:prstGeom>
          <a:noFill/>
        </p:spPr>
        <p:txBody>
          <a:bodyPr wrap="none" rtlCol="0">
            <a:spAutoFit/>
          </a:bodyPr>
          <a:lstStyle/>
          <a:p>
            <a:r>
              <a:rPr lang="nb-NO" dirty="0"/>
              <a:t>13%</a:t>
            </a:r>
          </a:p>
        </p:txBody>
      </p:sp>
      <p:sp>
        <p:nvSpPr>
          <p:cNvPr id="8" name="TekstSylinder 7"/>
          <p:cNvSpPr txBox="1"/>
          <p:nvPr/>
        </p:nvSpPr>
        <p:spPr>
          <a:xfrm>
            <a:off x="5551369" y="4149080"/>
            <a:ext cx="825767" cy="461665"/>
          </a:xfrm>
          <a:prstGeom prst="rect">
            <a:avLst/>
          </a:prstGeom>
          <a:noFill/>
        </p:spPr>
        <p:txBody>
          <a:bodyPr wrap="none" rtlCol="0">
            <a:spAutoFit/>
          </a:bodyPr>
          <a:lstStyle/>
          <a:p>
            <a:r>
              <a:rPr lang="nb-NO" dirty="0"/>
              <a:t>6,5%</a:t>
            </a:r>
          </a:p>
        </p:txBody>
      </p:sp>
      <p:sp>
        <p:nvSpPr>
          <p:cNvPr id="9" name="TekstSylinder 8"/>
          <p:cNvSpPr txBox="1"/>
          <p:nvPr/>
        </p:nvSpPr>
        <p:spPr>
          <a:xfrm>
            <a:off x="827584" y="6228020"/>
            <a:ext cx="2095796" cy="369332"/>
          </a:xfrm>
          <a:prstGeom prst="rect">
            <a:avLst/>
          </a:prstGeom>
          <a:noFill/>
        </p:spPr>
        <p:txBody>
          <a:bodyPr wrap="none" rtlCol="0">
            <a:spAutoFit/>
          </a:bodyPr>
          <a:lstStyle/>
          <a:p>
            <a:r>
              <a:rPr lang="nb-NO" sz="1800" dirty="0">
                <a:latin typeface="Verdana"/>
                <a:cs typeface="Verdana"/>
              </a:rPr>
              <a:t>Kilde: Humentor</a:t>
            </a:r>
          </a:p>
        </p:txBody>
      </p:sp>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71745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dirty="0">
                <a:solidFill>
                  <a:srgbClr val="800000"/>
                </a:solidFill>
                <a:latin typeface="Verdana"/>
                <a:cs typeface="Verdana"/>
              </a:rPr>
              <a:t>Tre gode grunner for å drive HMS</a:t>
            </a:r>
          </a:p>
        </p:txBody>
      </p:sp>
      <p:pic>
        <p:nvPicPr>
          <p:cNvPr id="1025" name="imagerId1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003" b="6003"/>
          <a:stretch>
            <a:fillRect/>
          </a:stretch>
        </p:blipFill>
        <p:spPr bwMode="auto">
          <a:xfrm>
            <a:off x="6337362" y="3180314"/>
            <a:ext cx="2232874" cy="12279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imagerId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936" y="1288894"/>
            <a:ext cx="2019300" cy="157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imagerId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0282" y="5038725"/>
            <a:ext cx="1739954" cy="153175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kstSylinder 3"/>
          <p:cNvSpPr txBox="1"/>
          <p:nvPr/>
        </p:nvSpPr>
        <p:spPr>
          <a:xfrm>
            <a:off x="940026" y="1710125"/>
            <a:ext cx="5500150" cy="4093428"/>
          </a:xfrm>
          <a:prstGeom prst="rect">
            <a:avLst/>
          </a:prstGeom>
          <a:noFill/>
        </p:spPr>
        <p:txBody>
          <a:bodyPr wrap="square" rtlCol="0">
            <a:spAutoFit/>
          </a:bodyPr>
          <a:lstStyle/>
          <a:p>
            <a:r>
              <a:rPr lang="nb-NO" sz="2000" dirty="0">
                <a:latin typeface="Verdana"/>
                <a:cs typeface="Verdana"/>
              </a:rPr>
              <a:t>Det er lovpålagt</a:t>
            </a: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r>
              <a:rPr lang="nb-NO" sz="2000" dirty="0">
                <a:latin typeface="Verdana"/>
                <a:cs typeface="Verdana"/>
              </a:rPr>
              <a:t>Det er en etisk forpliktelse</a:t>
            </a: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endParaRPr lang="nb-NO" sz="2000" dirty="0">
              <a:latin typeface="Verdana"/>
              <a:cs typeface="Verdana"/>
            </a:endParaRPr>
          </a:p>
          <a:p>
            <a:r>
              <a:rPr lang="nb-NO" sz="2000" dirty="0">
                <a:latin typeface="Verdana"/>
                <a:cs typeface="Verdana"/>
              </a:rPr>
              <a:t>Det er som regel svært lønnsomt </a:t>
            </a:r>
          </a:p>
        </p:txBody>
      </p:sp>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341385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solidFill>
                  <a:srgbClr val="800000"/>
                </a:solidFill>
                <a:latin typeface="Calibri"/>
                <a:cs typeface="Calibri"/>
              </a:rPr>
              <a:t>Tre HMS-økonomiske verktøy</a:t>
            </a:r>
          </a:p>
        </p:txBody>
      </p:sp>
      <p:sp>
        <p:nvSpPr>
          <p:cNvPr id="3" name="Plassholder for innhold 2"/>
          <p:cNvSpPr>
            <a:spLocks noGrp="1"/>
          </p:cNvSpPr>
          <p:nvPr>
            <p:ph idx="1"/>
          </p:nvPr>
        </p:nvSpPr>
        <p:spPr>
          <a:xfrm>
            <a:off x="685800" y="2492896"/>
            <a:ext cx="7772400" cy="2993504"/>
          </a:xfrm>
        </p:spPr>
        <p:txBody>
          <a:bodyPr/>
          <a:lstStyle/>
          <a:p>
            <a:r>
              <a:rPr lang="nb-NO" sz="2800" dirty="0">
                <a:latin typeface="Calibri"/>
                <a:cs typeface="Calibri"/>
              </a:rPr>
              <a:t>Kost-nytte dialog</a:t>
            </a:r>
          </a:p>
          <a:p>
            <a:r>
              <a:rPr lang="nb-NO" sz="2800" dirty="0" err="1">
                <a:latin typeface="Calibri"/>
                <a:cs typeface="Calibri"/>
              </a:rPr>
              <a:t>Ballong-metoden</a:t>
            </a:r>
            <a:endParaRPr lang="nb-NO" sz="2800" dirty="0">
              <a:latin typeface="Calibri"/>
              <a:cs typeface="Calibri"/>
            </a:endParaRPr>
          </a:p>
          <a:p>
            <a:r>
              <a:rPr lang="nb-NO" sz="2800" dirty="0">
                <a:latin typeface="Calibri"/>
                <a:cs typeface="Calibri"/>
              </a:rPr>
              <a:t>Regneark</a:t>
            </a:r>
          </a:p>
          <a:p>
            <a:endParaRPr lang="nb-NO" sz="2800" dirty="0">
              <a:latin typeface="Calibri"/>
              <a:cs typeface="Calibri"/>
            </a:endParaRPr>
          </a:p>
        </p:txBody>
      </p:sp>
      <p:pic>
        <p:nvPicPr>
          <p:cNvPr id="7" name="Bilde 6"/>
          <p:cNvPicPr>
            <a:picLocks noChangeAspect="1"/>
          </p:cNvPicPr>
          <p:nvPr/>
        </p:nvPicPr>
        <p:blipFill>
          <a:blip r:embed="rId3"/>
          <a:stretch>
            <a:fillRect/>
          </a:stretch>
        </p:blipFill>
        <p:spPr>
          <a:xfrm>
            <a:off x="5469466" y="3098799"/>
            <a:ext cx="3217334" cy="3217334"/>
          </a:xfrm>
          <a:prstGeom prst="rect">
            <a:avLst/>
          </a:prstGeom>
        </p:spPr>
      </p:pic>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259796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3600" dirty="0">
                <a:solidFill>
                  <a:srgbClr val="800000"/>
                </a:solidFill>
                <a:latin typeface="Calibri"/>
                <a:cs typeface="Calibri"/>
              </a:rPr>
              <a:t>Kost-nytte dialog</a:t>
            </a:r>
          </a:p>
        </p:txBody>
      </p:sp>
      <p:sp>
        <p:nvSpPr>
          <p:cNvPr id="3" name="Content Placeholder 2"/>
          <p:cNvSpPr>
            <a:spLocks noGrp="1"/>
          </p:cNvSpPr>
          <p:nvPr>
            <p:ph idx="1"/>
          </p:nvPr>
        </p:nvSpPr>
        <p:spPr>
          <a:xfrm>
            <a:off x="395536" y="1772816"/>
            <a:ext cx="8640960" cy="4400128"/>
          </a:xfrm>
        </p:spPr>
        <p:txBody>
          <a:bodyPr/>
          <a:lstStyle/>
          <a:p>
            <a:pPr marL="0" indent="0">
              <a:buNone/>
            </a:pPr>
            <a:r>
              <a:rPr lang="nb-NO" sz="2000" b="1" dirty="0">
                <a:latin typeface="Verdana"/>
                <a:cs typeface="Verdana"/>
              </a:rPr>
              <a:t>HVA</a:t>
            </a:r>
            <a:endParaRPr lang="nb-NO" sz="2000" dirty="0">
              <a:latin typeface="Verdana"/>
              <a:cs typeface="Verdana"/>
            </a:endParaRPr>
          </a:p>
          <a:p>
            <a:r>
              <a:rPr lang="nb-NO" sz="2000" dirty="0">
                <a:latin typeface="Verdana"/>
                <a:cs typeface="Verdana"/>
              </a:rPr>
              <a:t>Samtale om </a:t>
            </a:r>
            <a:r>
              <a:rPr lang="nb-NO" sz="2000" b="1" dirty="0">
                <a:latin typeface="Verdana"/>
                <a:cs typeface="Verdana"/>
              </a:rPr>
              <a:t>ideen</a:t>
            </a:r>
            <a:r>
              <a:rPr lang="nb-NO" sz="2000" dirty="0">
                <a:latin typeface="Verdana"/>
                <a:cs typeface="Verdana"/>
              </a:rPr>
              <a:t> og formålet med HMS-tiltaket</a:t>
            </a:r>
          </a:p>
          <a:p>
            <a:r>
              <a:rPr lang="nb-NO" sz="2000" b="1" dirty="0">
                <a:latin typeface="Verdana"/>
                <a:cs typeface="Verdana"/>
              </a:rPr>
              <a:t>Beskrive</a:t>
            </a:r>
            <a:r>
              <a:rPr lang="nb-NO" sz="2000" dirty="0">
                <a:latin typeface="Verdana"/>
                <a:cs typeface="Verdana"/>
              </a:rPr>
              <a:t> positive og negative</a:t>
            </a:r>
            <a:r>
              <a:rPr lang="nb-NO" sz="2000" b="1" dirty="0">
                <a:latin typeface="Verdana"/>
                <a:cs typeface="Verdana"/>
              </a:rPr>
              <a:t> konsekvenser</a:t>
            </a:r>
            <a:r>
              <a:rPr lang="nb-NO" sz="2000" dirty="0">
                <a:latin typeface="Verdana"/>
                <a:cs typeface="Verdana"/>
              </a:rPr>
              <a:t> av tiltak i forhold til å la være</a:t>
            </a:r>
          </a:p>
          <a:p>
            <a:r>
              <a:rPr lang="nb-NO" sz="2000" dirty="0">
                <a:latin typeface="Verdana"/>
                <a:cs typeface="Verdana"/>
              </a:rPr>
              <a:t>Forsøke å </a:t>
            </a:r>
            <a:r>
              <a:rPr lang="nb-NO" sz="2000" b="1" dirty="0">
                <a:latin typeface="Verdana"/>
                <a:cs typeface="Verdana"/>
              </a:rPr>
              <a:t>sette tall</a:t>
            </a:r>
            <a:r>
              <a:rPr lang="nb-NO" sz="2000" dirty="0">
                <a:latin typeface="Verdana"/>
                <a:cs typeface="Verdana"/>
              </a:rPr>
              <a:t> på de ulike elementene</a:t>
            </a:r>
          </a:p>
          <a:p>
            <a:r>
              <a:rPr lang="nb-NO" sz="2000" b="1" dirty="0">
                <a:latin typeface="Verdana"/>
                <a:cs typeface="Verdana"/>
              </a:rPr>
              <a:t>Kartlegge </a:t>
            </a:r>
            <a:r>
              <a:rPr lang="nb-NO" sz="2000" dirty="0">
                <a:latin typeface="Verdana"/>
                <a:cs typeface="Verdana"/>
              </a:rPr>
              <a:t>behov for datafangst og </a:t>
            </a:r>
            <a:r>
              <a:rPr lang="nb-NO" sz="2000" dirty="0" err="1">
                <a:latin typeface="Verdana"/>
                <a:cs typeface="Verdana"/>
              </a:rPr>
              <a:t>KPI´er</a:t>
            </a:r>
            <a:endParaRPr lang="nb-NO" sz="2000" dirty="0">
              <a:latin typeface="Verdana"/>
              <a:cs typeface="Verdana"/>
            </a:endParaRPr>
          </a:p>
          <a:p>
            <a:endParaRPr lang="nb-NO" sz="2000" dirty="0">
              <a:latin typeface="Verdana"/>
              <a:cs typeface="Verdana"/>
            </a:endParaRPr>
          </a:p>
          <a:p>
            <a:pPr marL="0" indent="0">
              <a:buNone/>
            </a:pPr>
            <a:r>
              <a:rPr lang="nb-NO" sz="2000" b="1" dirty="0">
                <a:latin typeface="Verdana"/>
                <a:cs typeface="Verdana"/>
              </a:rPr>
              <a:t>HVORFOR</a:t>
            </a:r>
          </a:p>
          <a:p>
            <a:r>
              <a:rPr lang="nb-NO" sz="2000" dirty="0">
                <a:latin typeface="Verdana"/>
                <a:cs typeface="Verdana"/>
              </a:rPr>
              <a:t>Utvikle </a:t>
            </a:r>
            <a:r>
              <a:rPr lang="nb-NO" sz="2000" b="1" dirty="0">
                <a:latin typeface="Verdana"/>
                <a:cs typeface="Verdana"/>
              </a:rPr>
              <a:t>kultur</a:t>
            </a:r>
            <a:r>
              <a:rPr lang="nb-NO" sz="2000" dirty="0">
                <a:latin typeface="Verdana"/>
                <a:cs typeface="Verdana"/>
              </a:rPr>
              <a:t> for økonomisk bevissthet og resonnementer</a:t>
            </a:r>
          </a:p>
          <a:p>
            <a:r>
              <a:rPr lang="nb-NO" sz="2000" dirty="0">
                <a:latin typeface="Verdana"/>
                <a:cs typeface="Verdana"/>
              </a:rPr>
              <a:t>Sikre </a:t>
            </a:r>
            <a:r>
              <a:rPr lang="nb-NO" sz="2000" b="1" dirty="0">
                <a:latin typeface="Verdana"/>
                <a:cs typeface="Verdana"/>
              </a:rPr>
              <a:t>forankring</a:t>
            </a:r>
          </a:p>
          <a:p>
            <a:r>
              <a:rPr lang="nb-NO" sz="2000" dirty="0">
                <a:latin typeface="Verdana"/>
                <a:cs typeface="Verdana"/>
              </a:rPr>
              <a:t>Sikre gode </a:t>
            </a:r>
            <a:r>
              <a:rPr lang="nb-NO" sz="2000" b="1" dirty="0">
                <a:latin typeface="Verdana"/>
                <a:cs typeface="Verdana"/>
              </a:rPr>
              <a:t>innspill</a:t>
            </a:r>
          </a:p>
        </p:txBody>
      </p:sp>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34104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Line 3"/>
          <p:cNvSpPr>
            <a:spLocks noChangeShapeType="1"/>
          </p:cNvSpPr>
          <p:nvPr/>
        </p:nvSpPr>
        <p:spPr bwMode="auto">
          <a:xfrm>
            <a:off x="743272" y="3810000"/>
            <a:ext cx="8077200" cy="0"/>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wrap="none" anchor="ctr"/>
          <a:lstStyle/>
          <a:p>
            <a:endParaRPr lang="nb-NO" dirty="0"/>
          </a:p>
        </p:txBody>
      </p:sp>
      <p:sp>
        <p:nvSpPr>
          <p:cNvPr id="253956" name="Rectangle 4"/>
          <p:cNvSpPr>
            <a:spLocks noChangeArrowheads="1"/>
          </p:cNvSpPr>
          <p:nvPr/>
        </p:nvSpPr>
        <p:spPr bwMode="auto">
          <a:xfrm>
            <a:off x="3248024" y="5546724"/>
            <a:ext cx="2187575" cy="369974"/>
          </a:xfrm>
          <a:prstGeom prst="rect">
            <a:avLst/>
          </a:prstGeom>
          <a:solidFill>
            <a:srgbClr val="D9D9D9"/>
          </a:solidFill>
          <a:ln>
            <a:headEnd/>
            <a:tailEnd/>
          </a:ln>
        </p:spPr>
        <p:style>
          <a:lnRef idx="3">
            <a:schemeClr val="lt1"/>
          </a:lnRef>
          <a:fillRef idx="1">
            <a:schemeClr val="accent3"/>
          </a:fillRef>
          <a:effectRef idx="1">
            <a:schemeClr val="accent3"/>
          </a:effectRef>
          <a:fontRef idx="minor">
            <a:schemeClr val="lt1"/>
          </a:fontRef>
        </p:style>
        <p:txBody>
          <a:bodyPr wrap="square" lIns="92075" tIns="46038" rIns="92075" bIns="46038">
            <a:spAutoFit/>
          </a:bodyPr>
          <a:lstStyle/>
          <a:p>
            <a:pPr defTabSz="762000" eaLnBrk="0" hangingPunct="0"/>
            <a:r>
              <a:rPr lang="nb-NO" b="1" dirty="0">
                <a:solidFill>
                  <a:srgbClr val="000000"/>
                </a:solidFill>
                <a:latin typeface="Arial" pitchFamily="34" charset="0"/>
              </a:rPr>
              <a:t>KOSTNADENE</a:t>
            </a:r>
          </a:p>
        </p:txBody>
      </p:sp>
      <p:sp>
        <p:nvSpPr>
          <p:cNvPr id="253957" name="Rectangle 5"/>
          <p:cNvSpPr>
            <a:spLocks noChangeArrowheads="1"/>
          </p:cNvSpPr>
          <p:nvPr/>
        </p:nvSpPr>
        <p:spPr bwMode="auto">
          <a:xfrm>
            <a:off x="3489325" y="1728788"/>
            <a:ext cx="1463675" cy="369974"/>
          </a:xfrm>
          <a:prstGeom prst="rect">
            <a:avLst/>
          </a:prstGeom>
          <a:solidFill>
            <a:schemeClr val="bg1">
              <a:lumMod val="85000"/>
            </a:schemeClr>
          </a:solidFill>
          <a:ln>
            <a:headEnd/>
            <a:tailEnd/>
          </a:ln>
        </p:spPr>
        <p:style>
          <a:lnRef idx="3">
            <a:schemeClr val="lt1"/>
          </a:lnRef>
          <a:fillRef idx="1">
            <a:schemeClr val="accent3"/>
          </a:fillRef>
          <a:effectRef idx="1">
            <a:schemeClr val="accent3"/>
          </a:effectRef>
          <a:fontRef idx="minor">
            <a:schemeClr val="lt1"/>
          </a:fontRef>
        </p:style>
        <p:txBody>
          <a:bodyPr lIns="92075" tIns="46038" rIns="92075" bIns="46038">
            <a:spAutoFit/>
          </a:bodyPr>
          <a:lstStyle/>
          <a:p>
            <a:pPr defTabSz="762000" eaLnBrk="0" hangingPunct="0"/>
            <a:r>
              <a:rPr lang="nb-NO" b="1" dirty="0">
                <a:solidFill>
                  <a:srgbClr val="000000"/>
                </a:solidFill>
                <a:latin typeface="Arial" pitchFamily="34" charset="0"/>
              </a:rPr>
              <a:t>NYTTEN</a:t>
            </a:r>
          </a:p>
        </p:txBody>
      </p:sp>
      <p:grpSp>
        <p:nvGrpSpPr>
          <p:cNvPr id="2" name="Group 6"/>
          <p:cNvGrpSpPr>
            <a:grpSpLocks/>
          </p:cNvGrpSpPr>
          <p:nvPr/>
        </p:nvGrpSpPr>
        <p:grpSpPr bwMode="auto">
          <a:xfrm>
            <a:off x="893763" y="3859213"/>
            <a:ext cx="7281862" cy="641350"/>
            <a:chOff x="351" y="2447"/>
            <a:chExt cx="4587" cy="404"/>
          </a:xfrm>
        </p:grpSpPr>
        <p:sp>
          <p:nvSpPr>
            <p:cNvPr id="32822" name="Rectangle 7"/>
            <p:cNvSpPr>
              <a:spLocks noChangeArrowheads="1"/>
            </p:cNvSpPr>
            <p:nvPr/>
          </p:nvSpPr>
          <p:spPr bwMode="auto">
            <a:xfrm>
              <a:off x="351" y="2447"/>
              <a:ext cx="212" cy="404"/>
            </a:xfrm>
            <a:prstGeom prst="rect">
              <a:avLst/>
            </a:prstGeom>
            <a:noFill/>
            <a:ln w="9525">
              <a:noFill/>
              <a:miter lim="800000"/>
              <a:headEnd/>
              <a:tailEnd/>
            </a:ln>
          </p:spPr>
          <p:txBody>
            <a:bodyPr wrap="none" lIns="92075" tIns="46038" rIns="92075" bIns="46038">
              <a:spAutoFit/>
            </a:bodyPr>
            <a:lstStyle/>
            <a:p>
              <a:pPr defTabSz="762000" eaLnBrk="0" hangingPunct="0"/>
              <a:r>
                <a:rPr lang="nb-NO" sz="3600" dirty="0">
                  <a:solidFill>
                    <a:srgbClr val="000000"/>
                  </a:solidFill>
                  <a:latin typeface="Arial" pitchFamily="34" charset="0"/>
                </a:rPr>
                <a:t>-</a:t>
              </a:r>
            </a:p>
          </p:txBody>
        </p:sp>
        <p:sp>
          <p:nvSpPr>
            <p:cNvPr id="32823" name="Rectangle 8"/>
            <p:cNvSpPr>
              <a:spLocks noChangeArrowheads="1"/>
            </p:cNvSpPr>
            <p:nvPr/>
          </p:nvSpPr>
          <p:spPr bwMode="auto">
            <a:xfrm>
              <a:off x="1142" y="2481"/>
              <a:ext cx="2639" cy="233"/>
            </a:xfrm>
            <a:prstGeom prst="rect">
              <a:avLst/>
            </a:prstGeom>
            <a:noFill/>
            <a:ln w="9525">
              <a:noFill/>
              <a:miter lim="800000"/>
              <a:headEnd/>
              <a:tailEnd/>
            </a:ln>
          </p:spPr>
          <p:txBody>
            <a:bodyPr wrap="none" lIns="92075" tIns="46038" rIns="92075" bIns="46038">
              <a:spAutoFit/>
            </a:bodyPr>
            <a:lstStyle/>
            <a:p>
              <a:pPr defTabSz="762000" eaLnBrk="0" hangingPunct="0"/>
              <a:r>
                <a:rPr lang="nb-NO" sz="1800" dirty="0">
                  <a:solidFill>
                    <a:srgbClr val="000000"/>
                  </a:solidFill>
                  <a:latin typeface="Arial" pitchFamily="34" charset="0"/>
                </a:rPr>
                <a:t>Verbal beskrivelse (evt. på flere nivåer)</a:t>
              </a:r>
            </a:p>
          </p:txBody>
        </p:sp>
        <p:sp>
          <p:nvSpPr>
            <p:cNvPr id="32824" name="Rectangle 9"/>
            <p:cNvSpPr>
              <a:spLocks noChangeArrowheads="1"/>
            </p:cNvSpPr>
            <p:nvPr/>
          </p:nvSpPr>
          <p:spPr bwMode="auto">
            <a:xfrm>
              <a:off x="4380" y="2536"/>
              <a:ext cx="558" cy="212"/>
            </a:xfrm>
            <a:prstGeom prst="rect">
              <a:avLst/>
            </a:prstGeom>
            <a:noFill/>
            <a:ln w="9525">
              <a:noFill/>
              <a:miter lim="800000"/>
              <a:headEnd/>
              <a:tailEnd/>
            </a:ln>
          </p:spPr>
          <p:txBody>
            <a:bodyPr wrap="none" lIns="92075" tIns="46038" rIns="92075" bIns="46038">
              <a:spAutoFit/>
            </a:bodyPr>
            <a:lstStyle/>
            <a:p>
              <a:pPr defTabSz="762000" eaLnBrk="0" hangingPunct="0"/>
              <a:r>
                <a:rPr lang="nb-NO" sz="1600" b="1" dirty="0">
                  <a:solidFill>
                    <a:srgbClr val="000000"/>
                  </a:solidFill>
                  <a:latin typeface="Arial Black" pitchFamily="34" charset="0"/>
                </a:rPr>
                <a:t>Nivå 1</a:t>
              </a:r>
            </a:p>
          </p:txBody>
        </p:sp>
      </p:grpSp>
      <p:grpSp>
        <p:nvGrpSpPr>
          <p:cNvPr id="3" name="Group 10"/>
          <p:cNvGrpSpPr>
            <a:grpSpLocks/>
          </p:cNvGrpSpPr>
          <p:nvPr/>
        </p:nvGrpSpPr>
        <p:grpSpPr bwMode="auto">
          <a:xfrm>
            <a:off x="743272" y="4452937"/>
            <a:ext cx="7505700" cy="531813"/>
            <a:chOff x="840" y="2784"/>
            <a:chExt cx="4728" cy="335"/>
          </a:xfrm>
        </p:grpSpPr>
        <p:sp>
          <p:nvSpPr>
            <p:cNvPr id="32819" name="Rectangle 11"/>
            <p:cNvSpPr>
              <a:spLocks noChangeArrowheads="1"/>
            </p:cNvSpPr>
            <p:nvPr/>
          </p:nvSpPr>
          <p:spPr bwMode="auto">
            <a:xfrm>
              <a:off x="1726" y="2833"/>
              <a:ext cx="990" cy="233"/>
            </a:xfrm>
            <a:prstGeom prst="rect">
              <a:avLst/>
            </a:prstGeom>
            <a:noFill/>
            <a:ln w="9525">
              <a:noFill/>
              <a:miter lim="800000"/>
              <a:headEnd/>
              <a:tailEnd/>
            </a:ln>
          </p:spPr>
          <p:txBody>
            <a:bodyPr wrap="none" lIns="92075" tIns="46038" rIns="92075" bIns="46038">
              <a:spAutoFit/>
            </a:bodyPr>
            <a:lstStyle/>
            <a:p>
              <a:pPr defTabSz="762000" eaLnBrk="0" hangingPunct="0"/>
              <a:r>
                <a:rPr lang="nb-NO" sz="1800" dirty="0">
                  <a:solidFill>
                    <a:srgbClr val="000000"/>
                  </a:solidFill>
                  <a:latin typeface="Arial" pitchFamily="34" charset="0"/>
                </a:rPr>
                <a:t>Kvantifisering</a:t>
              </a:r>
            </a:p>
          </p:txBody>
        </p:sp>
        <p:sp>
          <p:nvSpPr>
            <p:cNvPr id="32820" name="Line 12"/>
            <p:cNvSpPr>
              <a:spLocks noChangeShapeType="1"/>
            </p:cNvSpPr>
            <p:nvPr/>
          </p:nvSpPr>
          <p:spPr bwMode="auto">
            <a:xfrm>
              <a:off x="840" y="2784"/>
              <a:ext cx="4728" cy="0"/>
            </a:xfrm>
            <a:prstGeom prst="line">
              <a:avLst/>
            </a:prstGeom>
            <a:noFill/>
            <a:ln w="12700">
              <a:solidFill>
                <a:schemeClr val="bg2"/>
              </a:solidFill>
              <a:prstDash val="lgDash"/>
              <a:round/>
              <a:headEnd type="none" w="sm" len="sm"/>
              <a:tailEnd type="none" w="sm" len="sm"/>
            </a:ln>
          </p:spPr>
          <p:txBody>
            <a:bodyPr wrap="none" anchor="ctr"/>
            <a:lstStyle/>
            <a:p>
              <a:endParaRPr lang="nb-NO" dirty="0">
                <a:solidFill>
                  <a:srgbClr val="000000"/>
                </a:solidFill>
              </a:endParaRPr>
            </a:p>
          </p:txBody>
        </p:sp>
        <p:sp>
          <p:nvSpPr>
            <p:cNvPr id="32821" name="Rectangle 13"/>
            <p:cNvSpPr>
              <a:spLocks noChangeArrowheads="1"/>
            </p:cNvSpPr>
            <p:nvPr/>
          </p:nvSpPr>
          <p:spPr bwMode="auto">
            <a:xfrm>
              <a:off x="4964" y="2907"/>
              <a:ext cx="558" cy="212"/>
            </a:xfrm>
            <a:prstGeom prst="rect">
              <a:avLst/>
            </a:prstGeom>
            <a:noFill/>
            <a:ln w="9525">
              <a:noFill/>
              <a:miter lim="800000"/>
              <a:headEnd/>
              <a:tailEnd/>
            </a:ln>
          </p:spPr>
          <p:txBody>
            <a:bodyPr wrap="none" lIns="92075" tIns="46038" rIns="92075" bIns="46038">
              <a:spAutoFit/>
            </a:bodyPr>
            <a:lstStyle/>
            <a:p>
              <a:pPr defTabSz="762000" eaLnBrk="0" hangingPunct="0"/>
              <a:r>
                <a:rPr lang="nb-NO" sz="1600" b="1" dirty="0">
                  <a:solidFill>
                    <a:srgbClr val="000000"/>
                  </a:solidFill>
                  <a:latin typeface="Arial Black" pitchFamily="34" charset="0"/>
                </a:rPr>
                <a:t>Nivå 2</a:t>
              </a:r>
            </a:p>
          </p:txBody>
        </p:sp>
      </p:grpSp>
      <p:grpSp>
        <p:nvGrpSpPr>
          <p:cNvPr id="4" name="Group 14"/>
          <p:cNvGrpSpPr>
            <a:grpSpLocks/>
          </p:cNvGrpSpPr>
          <p:nvPr/>
        </p:nvGrpSpPr>
        <p:grpSpPr bwMode="auto">
          <a:xfrm>
            <a:off x="0" y="5045076"/>
            <a:ext cx="8175625" cy="423863"/>
            <a:chOff x="840" y="3120"/>
            <a:chExt cx="5150" cy="267"/>
          </a:xfrm>
        </p:grpSpPr>
        <p:sp>
          <p:nvSpPr>
            <p:cNvPr id="32816" name="Line 15"/>
            <p:cNvSpPr>
              <a:spLocks noChangeShapeType="1"/>
            </p:cNvSpPr>
            <p:nvPr/>
          </p:nvSpPr>
          <p:spPr bwMode="auto">
            <a:xfrm>
              <a:off x="840" y="3120"/>
              <a:ext cx="4776" cy="0"/>
            </a:xfrm>
            <a:prstGeom prst="line">
              <a:avLst/>
            </a:prstGeom>
            <a:noFill/>
            <a:ln w="12700">
              <a:solidFill>
                <a:schemeClr val="bg2"/>
              </a:solidFill>
              <a:prstDash val="lgDash"/>
              <a:round/>
              <a:headEnd type="none" w="sm" len="sm"/>
              <a:tailEnd type="none" w="sm" len="sm"/>
            </a:ln>
          </p:spPr>
          <p:txBody>
            <a:bodyPr wrap="none" anchor="ctr"/>
            <a:lstStyle/>
            <a:p>
              <a:endParaRPr lang="nb-NO" dirty="0">
                <a:solidFill>
                  <a:srgbClr val="000000"/>
                </a:solidFill>
              </a:endParaRPr>
            </a:p>
          </p:txBody>
        </p:sp>
        <p:sp>
          <p:nvSpPr>
            <p:cNvPr id="32817" name="Rectangle 16"/>
            <p:cNvSpPr>
              <a:spLocks noChangeArrowheads="1"/>
            </p:cNvSpPr>
            <p:nvPr/>
          </p:nvSpPr>
          <p:spPr bwMode="auto">
            <a:xfrm>
              <a:off x="2190" y="3153"/>
              <a:ext cx="586" cy="233"/>
            </a:xfrm>
            <a:prstGeom prst="rect">
              <a:avLst/>
            </a:prstGeom>
            <a:noFill/>
            <a:ln w="9525">
              <a:noFill/>
              <a:miter lim="800000"/>
              <a:headEnd/>
              <a:tailEnd/>
            </a:ln>
          </p:spPr>
          <p:txBody>
            <a:bodyPr wrap="none" lIns="92075" tIns="46038" rIns="92075" bIns="46038">
              <a:spAutoFit/>
            </a:bodyPr>
            <a:lstStyle/>
            <a:p>
              <a:pPr defTabSz="762000" eaLnBrk="0" hangingPunct="0"/>
              <a:r>
                <a:rPr lang="nb-NO" sz="1800" dirty="0">
                  <a:solidFill>
                    <a:srgbClr val="000000"/>
                  </a:solidFill>
                  <a:latin typeface="Arial" pitchFamily="34" charset="0"/>
                </a:rPr>
                <a:t>Kalkyle</a:t>
              </a:r>
            </a:p>
          </p:txBody>
        </p:sp>
        <p:sp>
          <p:nvSpPr>
            <p:cNvPr id="32818" name="Rectangle 17"/>
            <p:cNvSpPr>
              <a:spLocks noChangeArrowheads="1"/>
            </p:cNvSpPr>
            <p:nvPr/>
          </p:nvSpPr>
          <p:spPr bwMode="auto">
            <a:xfrm>
              <a:off x="5432" y="3175"/>
              <a:ext cx="558" cy="212"/>
            </a:xfrm>
            <a:prstGeom prst="rect">
              <a:avLst/>
            </a:prstGeom>
            <a:noFill/>
            <a:ln w="9525">
              <a:noFill/>
              <a:miter lim="800000"/>
              <a:headEnd/>
              <a:tailEnd/>
            </a:ln>
          </p:spPr>
          <p:txBody>
            <a:bodyPr wrap="none" lIns="92075" tIns="46038" rIns="92075" bIns="46038">
              <a:spAutoFit/>
            </a:bodyPr>
            <a:lstStyle/>
            <a:p>
              <a:pPr defTabSz="762000" eaLnBrk="0" hangingPunct="0"/>
              <a:r>
                <a:rPr lang="nb-NO" sz="1600" b="1" dirty="0">
                  <a:solidFill>
                    <a:srgbClr val="000000"/>
                  </a:solidFill>
                  <a:latin typeface="Arial Black" pitchFamily="34" charset="0"/>
                </a:rPr>
                <a:t>Nivå 3</a:t>
              </a:r>
            </a:p>
          </p:txBody>
        </p:sp>
      </p:grpSp>
      <p:grpSp>
        <p:nvGrpSpPr>
          <p:cNvPr id="5" name="Group 18"/>
          <p:cNvGrpSpPr>
            <a:grpSpLocks/>
          </p:cNvGrpSpPr>
          <p:nvPr/>
        </p:nvGrpSpPr>
        <p:grpSpPr bwMode="auto">
          <a:xfrm>
            <a:off x="893763" y="3157538"/>
            <a:ext cx="7281863" cy="585787"/>
            <a:chOff x="326" y="1997"/>
            <a:chExt cx="4587" cy="369"/>
          </a:xfrm>
        </p:grpSpPr>
        <p:sp>
          <p:nvSpPr>
            <p:cNvPr id="32813" name="Rectangle 19"/>
            <p:cNvSpPr>
              <a:spLocks noChangeArrowheads="1"/>
            </p:cNvSpPr>
            <p:nvPr/>
          </p:nvSpPr>
          <p:spPr bwMode="auto">
            <a:xfrm>
              <a:off x="326" y="1997"/>
              <a:ext cx="268" cy="369"/>
            </a:xfrm>
            <a:prstGeom prst="rect">
              <a:avLst/>
            </a:prstGeom>
            <a:noFill/>
            <a:ln w="9525">
              <a:noFill/>
              <a:miter lim="800000"/>
              <a:headEnd/>
              <a:tailEnd/>
            </a:ln>
          </p:spPr>
          <p:txBody>
            <a:bodyPr wrap="none" lIns="92075" tIns="46038" rIns="92075" bIns="46038">
              <a:spAutoFit/>
            </a:bodyPr>
            <a:lstStyle/>
            <a:p>
              <a:pPr defTabSz="762000" eaLnBrk="0" hangingPunct="0"/>
              <a:r>
                <a:rPr lang="nb-NO" sz="3200" dirty="0">
                  <a:solidFill>
                    <a:srgbClr val="000000"/>
                  </a:solidFill>
                  <a:latin typeface="Arial" pitchFamily="34" charset="0"/>
                </a:rPr>
                <a:t>+</a:t>
              </a:r>
            </a:p>
          </p:txBody>
        </p:sp>
        <p:sp>
          <p:nvSpPr>
            <p:cNvPr id="32814" name="Rectangle 20"/>
            <p:cNvSpPr>
              <a:spLocks noChangeArrowheads="1"/>
            </p:cNvSpPr>
            <p:nvPr/>
          </p:nvSpPr>
          <p:spPr bwMode="auto">
            <a:xfrm>
              <a:off x="1117" y="2097"/>
              <a:ext cx="2639" cy="233"/>
            </a:xfrm>
            <a:prstGeom prst="rect">
              <a:avLst/>
            </a:prstGeom>
            <a:noFill/>
            <a:ln w="9525">
              <a:noFill/>
              <a:miter lim="800000"/>
              <a:headEnd/>
              <a:tailEnd/>
            </a:ln>
          </p:spPr>
          <p:txBody>
            <a:bodyPr wrap="none" lIns="92075" tIns="46038" rIns="92075" bIns="46038">
              <a:spAutoFit/>
            </a:bodyPr>
            <a:lstStyle/>
            <a:p>
              <a:pPr defTabSz="762000" eaLnBrk="0" hangingPunct="0"/>
              <a:r>
                <a:rPr lang="nb-NO" sz="1800" dirty="0">
                  <a:solidFill>
                    <a:srgbClr val="000000"/>
                  </a:solidFill>
                  <a:latin typeface="Arial" pitchFamily="34" charset="0"/>
                </a:rPr>
                <a:t>Verbal beskrivelse (evt. på flere nivåer)</a:t>
              </a:r>
            </a:p>
          </p:txBody>
        </p:sp>
        <p:sp>
          <p:nvSpPr>
            <p:cNvPr id="32815" name="Rectangle 21"/>
            <p:cNvSpPr>
              <a:spLocks noChangeArrowheads="1"/>
            </p:cNvSpPr>
            <p:nvPr/>
          </p:nvSpPr>
          <p:spPr bwMode="auto">
            <a:xfrm>
              <a:off x="4355" y="2072"/>
              <a:ext cx="558" cy="212"/>
            </a:xfrm>
            <a:prstGeom prst="rect">
              <a:avLst/>
            </a:prstGeom>
            <a:noFill/>
            <a:ln w="9525">
              <a:noFill/>
              <a:miter lim="800000"/>
              <a:headEnd/>
              <a:tailEnd/>
            </a:ln>
          </p:spPr>
          <p:txBody>
            <a:bodyPr wrap="none" lIns="92075" tIns="46038" rIns="92075" bIns="46038">
              <a:spAutoFit/>
            </a:bodyPr>
            <a:lstStyle/>
            <a:p>
              <a:pPr defTabSz="762000" eaLnBrk="0" hangingPunct="0"/>
              <a:r>
                <a:rPr lang="nb-NO" sz="1600" b="1" dirty="0">
                  <a:solidFill>
                    <a:srgbClr val="000000"/>
                  </a:solidFill>
                  <a:latin typeface="Arial Black" pitchFamily="34" charset="0"/>
                </a:rPr>
                <a:t>Nivå 1</a:t>
              </a:r>
            </a:p>
          </p:txBody>
        </p:sp>
      </p:grpSp>
      <p:grpSp>
        <p:nvGrpSpPr>
          <p:cNvPr id="6" name="Group 22"/>
          <p:cNvGrpSpPr>
            <a:grpSpLocks/>
          </p:cNvGrpSpPr>
          <p:nvPr/>
        </p:nvGrpSpPr>
        <p:grpSpPr bwMode="auto">
          <a:xfrm>
            <a:off x="371475" y="2711449"/>
            <a:ext cx="7804150" cy="587374"/>
            <a:chOff x="768" y="1694"/>
            <a:chExt cx="4916" cy="370"/>
          </a:xfrm>
        </p:grpSpPr>
        <p:sp>
          <p:nvSpPr>
            <p:cNvPr id="32810" name="Rectangle 23"/>
            <p:cNvSpPr>
              <a:spLocks noChangeArrowheads="1"/>
            </p:cNvSpPr>
            <p:nvPr/>
          </p:nvSpPr>
          <p:spPr bwMode="auto">
            <a:xfrm>
              <a:off x="1888" y="1694"/>
              <a:ext cx="990" cy="233"/>
            </a:xfrm>
            <a:prstGeom prst="rect">
              <a:avLst/>
            </a:prstGeom>
            <a:noFill/>
            <a:ln w="9525">
              <a:noFill/>
              <a:miter lim="800000"/>
              <a:headEnd/>
              <a:tailEnd/>
            </a:ln>
          </p:spPr>
          <p:txBody>
            <a:bodyPr wrap="none" lIns="92075" tIns="46038" rIns="92075" bIns="46038">
              <a:spAutoFit/>
            </a:bodyPr>
            <a:lstStyle/>
            <a:p>
              <a:pPr defTabSz="762000" eaLnBrk="0" hangingPunct="0"/>
              <a:r>
                <a:rPr lang="nb-NO" sz="1800" dirty="0">
                  <a:solidFill>
                    <a:srgbClr val="000000"/>
                  </a:solidFill>
                  <a:latin typeface="Arial" pitchFamily="34" charset="0"/>
                </a:rPr>
                <a:t>Kvantifisering</a:t>
              </a:r>
            </a:p>
          </p:txBody>
        </p:sp>
        <p:sp>
          <p:nvSpPr>
            <p:cNvPr id="32811" name="Line 24"/>
            <p:cNvSpPr>
              <a:spLocks noChangeShapeType="1"/>
            </p:cNvSpPr>
            <p:nvPr/>
          </p:nvSpPr>
          <p:spPr bwMode="auto">
            <a:xfrm>
              <a:off x="768" y="2064"/>
              <a:ext cx="4848" cy="0"/>
            </a:xfrm>
            <a:prstGeom prst="line">
              <a:avLst/>
            </a:prstGeom>
            <a:noFill/>
            <a:ln w="12700">
              <a:solidFill>
                <a:schemeClr val="bg2"/>
              </a:solidFill>
              <a:prstDash val="lgDash"/>
              <a:round/>
              <a:headEnd type="none" w="sm" len="sm"/>
              <a:tailEnd type="none" w="sm" len="sm"/>
            </a:ln>
          </p:spPr>
          <p:txBody>
            <a:bodyPr wrap="none" anchor="ctr"/>
            <a:lstStyle/>
            <a:p>
              <a:endParaRPr lang="nb-NO" dirty="0">
                <a:solidFill>
                  <a:srgbClr val="000000"/>
                </a:solidFill>
              </a:endParaRPr>
            </a:p>
          </p:txBody>
        </p:sp>
        <p:sp>
          <p:nvSpPr>
            <p:cNvPr id="32812" name="Rectangle 25"/>
            <p:cNvSpPr>
              <a:spLocks noChangeArrowheads="1"/>
            </p:cNvSpPr>
            <p:nvPr/>
          </p:nvSpPr>
          <p:spPr bwMode="auto">
            <a:xfrm>
              <a:off x="5126" y="1775"/>
              <a:ext cx="558" cy="212"/>
            </a:xfrm>
            <a:prstGeom prst="rect">
              <a:avLst/>
            </a:prstGeom>
            <a:noFill/>
            <a:ln w="9525">
              <a:noFill/>
              <a:miter lim="800000"/>
              <a:headEnd/>
              <a:tailEnd/>
            </a:ln>
          </p:spPr>
          <p:txBody>
            <a:bodyPr wrap="none" lIns="92075" tIns="46038" rIns="92075" bIns="46038">
              <a:spAutoFit/>
            </a:bodyPr>
            <a:lstStyle/>
            <a:p>
              <a:pPr defTabSz="762000" eaLnBrk="0" hangingPunct="0"/>
              <a:r>
                <a:rPr lang="nb-NO" sz="1600" b="1" dirty="0">
                  <a:solidFill>
                    <a:srgbClr val="000000"/>
                  </a:solidFill>
                  <a:latin typeface="Arial Black" pitchFamily="34" charset="0"/>
                </a:rPr>
                <a:t>Nivå 2</a:t>
              </a:r>
            </a:p>
          </p:txBody>
        </p:sp>
      </p:grpSp>
      <p:grpSp>
        <p:nvGrpSpPr>
          <p:cNvPr id="7" name="Group 26"/>
          <p:cNvGrpSpPr>
            <a:grpSpLocks/>
          </p:cNvGrpSpPr>
          <p:nvPr/>
        </p:nvGrpSpPr>
        <p:grpSpPr bwMode="auto">
          <a:xfrm>
            <a:off x="371475" y="2228852"/>
            <a:ext cx="7804150" cy="566737"/>
            <a:chOff x="792" y="1323"/>
            <a:chExt cx="4916" cy="357"/>
          </a:xfrm>
        </p:grpSpPr>
        <p:sp>
          <p:nvSpPr>
            <p:cNvPr id="32807" name="Line 27"/>
            <p:cNvSpPr>
              <a:spLocks noChangeShapeType="1"/>
            </p:cNvSpPr>
            <p:nvPr/>
          </p:nvSpPr>
          <p:spPr bwMode="auto">
            <a:xfrm>
              <a:off x="792" y="1680"/>
              <a:ext cx="4776" cy="0"/>
            </a:xfrm>
            <a:prstGeom prst="line">
              <a:avLst/>
            </a:prstGeom>
            <a:noFill/>
            <a:ln w="12700">
              <a:solidFill>
                <a:schemeClr val="bg2"/>
              </a:solidFill>
              <a:prstDash val="lgDash"/>
              <a:round/>
              <a:headEnd type="none" w="sm" len="sm"/>
              <a:tailEnd type="none" w="sm" len="sm"/>
            </a:ln>
          </p:spPr>
          <p:txBody>
            <a:bodyPr wrap="none" anchor="ctr"/>
            <a:lstStyle/>
            <a:p>
              <a:endParaRPr lang="nb-NO" dirty="0"/>
            </a:p>
          </p:txBody>
        </p:sp>
        <p:sp>
          <p:nvSpPr>
            <p:cNvPr id="32808" name="Rectangle 28"/>
            <p:cNvSpPr>
              <a:spLocks noChangeArrowheads="1"/>
            </p:cNvSpPr>
            <p:nvPr/>
          </p:nvSpPr>
          <p:spPr bwMode="auto">
            <a:xfrm>
              <a:off x="1908" y="1323"/>
              <a:ext cx="586" cy="233"/>
            </a:xfrm>
            <a:prstGeom prst="rect">
              <a:avLst/>
            </a:prstGeom>
            <a:noFill/>
            <a:ln w="9525">
              <a:noFill/>
              <a:miter lim="800000"/>
              <a:headEnd/>
              <a:tailEnd/>
            </a:ln>
          </p:spPr>
          <p:txBody>
            <a:bodyPr wrap="none" lIns="92075" tIns="46038" rIns="92075" bIns="46038">
              <a:spAutoFit/>
            </a:bodyPr>
            <a:lstStyle/>
            <a:p>
              <a:pPr defTabSz="762000" eaLnBrk="0" hangingPunct="0"/>
              <a:r>
                <a:rPr lang="nb-NO" sz="1800" dirty="0">
                  <a:latin typeface="Arial" pitchFamily="34" charset="0"/>
                </a:rPr>
                <a:t>Kalkyle</a:t>
              </a:r>
            </a:p>
          </p:txBody>
        </p:sp>
        <p:sp>
          <p:nvSpPr>
            <p:cNvPr id="32809" name="Rectangle 29"/>
            <p:cNvSpPr>
              <a:spLocks noChangeArrowheads="1"/>
            </p:cNvSpPr>
            <p:nvPr/>
          </p:nvSpPr>
          <p:spPr bwMode="auto">
            <a:xfrm>
              <a:off x="5150" y="1423"/>
              <a:ext cx="558" cy="212"/>
            </a:xfrm>
            <a:prstGeom prst="rect">
              <a:avLst/>
            </a:prstGeom>
            <a:noFill/>
            <a:ln w="9525">
              <a:noFill/>
              <a:miter lim="800000"/>
              <a:headEnd/>
              <a:tailEnd/>
            </a:ln>
          </p:spPr>
          <p:txBody>
            <a:bodyPr wrap="none" lIns="92075" tIns="46038" rIns="92075" bIns="46038">
              <a:spAutoFit/>
            </a:bodyPr>
            <a:lstStyle/>
            <a:p>
              <a:pPr defTabSz="762000" eaLnBrk="0" hangingPunct="0"/>
              <a:r>
                <a:rPr lang="nb-NO" sz="1600" b="1" dirty="0">
                  <a:latin typeface="Arial Black" pitchFamily="34" charset="0"/>
                </a:rPr>
                <a:t>Nivå 3</a:t>
              </a:r>
            </a:p>
          </p:txBody>
        </p:sp>
      </p:grpSp>
      <p:grpSp>
        <p:nvGrpSpPr>
          <p:cNvPr id="8" name="Group 30"/>
          <p:cNvGrpSpPr>
            <a:grpSpLocks/>
          </p:cNvGrpSpPr>
          <p:nvPr/>
        </p:nvGrpSpPr>
        <p:grpSpPr bwMode="auto">
          <a:xfrm>
            <a:off x="1447800" y="1600200"/>
            <a:ext cx="5502275" cy="4483100"/>
            <a:chOff x="902" y="1012"/>
            <a:chExt cx="3466" cy="2824"/>
          </a:xfrm>
        </p:grpSpPr>
        <p:sp>
          <p:nvSpPr>
            <p:cNvPr id="32789" name="Line 31"/>
            <p:cNvSpPr>
              <a:spLocks noChangeShapeType="1"/>
            </p:cNvSpPr>
            <p:nvPr/>
          </p:nvSpPr>
          <p:spPr bwMode="auto">
            <a:xfrm>
              <a:off x="4032" y="1344"/>
              <a:ext cx="0" cy="2064"/>
            </a:xfrm>
            <a:prstGeom prst="line">
              <a:avLst/>
            </a:prstGeom>
            <a:noFill/>
            <a:ln w="12700">
              <a:solidFill>
                <a:schemeClr val="bg2"/>
              </a:solidFill>
              <a:round/>
              <a:headEnd type="none" w="sm" len="sm"/>
              <a:tailEnd type="none" w="sm" len="sm"/>
            </a:ln>
          </p:spPr>
          <p:txBody>
            <a:bodyPr wrap="none" anchor="ctr"/>
            <a:lstStyle/>
            <a:p>
              <a:endParaRPr lang="nb-NO" dirty="0"/>
            </a:p>
          </p:txBody>
        </p:sp>
        <p:sp>
          <p:nvSpPr>
            <p:cNvPr id="32790" name="Line 32"/>
            <p:cNvSpPr>
              <a:spLocks noChangeShapeType="1"/>
            </p:cNvSpPr>
            <p:nvPr/>
          </p:nvSpPr>
          <p:spPr bwMode="auto">
            <a:xfrm>
              <a:off x="1200" y="1440"/>
              <a:ext cx="0" cy="1968"/>
            </a:xfrm>
            <a:prstGeom prst="line">
              <a:avLst/>
            </a:prstGeom>
            <a:noFill/>
            <a:ln w="12700">
              <a:solidFill>
                <a:schemeClr val="bg2"/>
              </a:solidFill>
              <a:round/>
              <a:headEnd type="none" w="sm" len="sm"/>
              <a:tailEnd type="none" w="sm" len="sm"/>
            </a:ln>
          </p:spPr>
          <p:txBody>
            <a:bodyPr wrap="none" anchor="ctr"/>
            <a:lstStyle/>
            <a:p>
              <a:endParaRPr lang="nb-NO" dirty="0"/>
            </a:p>
          </p:txBody>
        </p:sp>
        <p:sp>
          <p:nvSpPr>
            <p:cNvPr id="32791" name="Oval 33"/>
            <p:cNvSpPr>
              <a:spLocks noChangeArrowheads="1"/>
            </p:cNvSpPr>
            <p:nvPr/>
          </p:nvSpPr>
          <p:spPr bwMode="auto">
            <a:xfrm>
              <a:off x="3748" y="1012"/>
              <a:ext cx="568" cy="47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2" name="Oval 34"/>
            <p:cNvSpPr>
              <a:spLocks noChangeArrowheads="1"/>
            </p:cNvSpPr>
            <p:nvPr/>
          </p:nvSpPr>
          <p:spPr bwMode="auto">
            <a:xfrm>
              <a:off x="916" y="1012"/>
              <a:ext cx="568" cy="47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3" name="Oval 35"/>
            <p:cNvSpPr>
              <a:spLocks noChangeArrowheads="1"/>
            </p:cNvSpPr>
            <p:nvPr/>
          </p:nvSpPr>
          <p:spPr bwMode="auto">
            <a:xfrm>
              <a:off x="916" y="3364"/>
              <a:ext cx="568" cy="47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4" name="Oval 36"/>
            <p:cNvSpPr>
              <a:spLocks noChangeArrowheads="1"/>
            </p:cNvSpPr>
            <p:nvPr/>
          </p:nvSpPr>
          <p:spPr bwMode="auto">
            <a:xfrm>
              <a:off x="3748" y="3364"/>
              <a:ext cx="568" cy="47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5" name="Oval 37"/>
            <p:cNvSpPr>
              <a:spLocks noChangeArrowheads="1"/>
            </p:cNvSpPr>
            <p:nvPr/>
          </p:nvSpPr>
          <p:spPr bwMode="auto">
            <a:xfrm>
              <a:off x="1060" y="2068"/>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6" name="Oval 38"/>
            <p:cNvSpPr>
              <a:spLocks noChangeArrowheads="1"/>
            </p:cNvSpPr>
            <p:nvPr/>
          </p:nvSpPr>
          <p:spPr bwMode="auto">
            <a:xfrm>
              <a:off x="1060" y="1684"/>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7" name="Oval 39"/>
            <p:cNvSpPr>
              <a:spLocks noChangeArrowheads="1"/>
            </p:cNvSpPr>
            <p:nvPr/>
          </p:nvSpPr>
          <p:spPr bwMode="auto">
            <a:xfrm>
              <a:off x="3892" y="2068"/>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8" name="Oval 40"/>
            <p:cNvSpPr>
              <a:spLocks noChangeArrowheads="1"/>
            </p:cNvSpPr>
            <p:nvPr/>
          </p:nvSpPr>
          <p:spPr bwMode="auto">
            <a:xfrm>
              <a:off x="3892" y="1684"/>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99" name="Oval 41"/>
            <p:cNvSpPr>
              <a:spLocks noChangeArrowheads="1"/>
            </p:cNvSpPr>
            <p:nvPr/>
          </p:nvSpPr>
          <p:spPr bwMode="auto">
            <a:xfrm>
              <a:off x="1060" y="2884"/>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800" name="Oval 42"/>
            <p:cNvSpPr>
              <a:spLocks noChangeArrowheads="1"/>
            </p:cNvSpPr>
            <p:nvPr/>
          </p:nvSpPr>
          <p:spPr bwMode="auto">
            <a:xfrm>
              <a:off x="1060" y="2500"/>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801" name="Oval 43"/>
            <p:cNvSpPr>
              <a:spLocks noChangeArrowheads="1"/>
            </p:cNvSpPr>
            <p:nvPr/>
          </p:nvSpPr>
          <p:spPr bwMode="auto">
            <a:xfrm>
              <a:off x="3892" y="2884"/>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802" name="Oval 44"/>
            <p:cNvSpPr>
              <a:spLocks noChangeArrowheads="1"/>
            </p:cNvSpPr>
            <p:nvPr/>
          </p:nvSpPr>
          <p:spPr bwMode="auto">
            <a:xfrm>
              <a:off x="3892" y="2500"/>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803" name="Rectangle 45"/>
            <p:cNvSpPr>
              <a:spLocks noChangeArrowheads="1"/>
            </p:cNvSpPr>
            <p:nvPr/>
          </p:nvSpPr>
          <p:spPr bwMode="auto">
            <a:xfrm>
              <a:off x="902" y="1137"/>
              <a:ext cx="634" cy="231"/>
            </a:xfrm>
            <a:prstGeom prst="rect">
              <a:avLst/>
            </a:prstGeom>
            <a:noFill/>
            <a:ln w="9525">
              <a:noFill/>
              <a:miter lim="800000"/>
              <a:headEnd/>
              <a:tailEnd/>
            </a:ln>
          </p:spPr>
          <p:txBody>
            <a:bodyPr lIns="92075" tIns="46038" rIns="92075" bIns="46038">
              <a:spAutoFit/>
            </a:bodyPr>
            <a:lstStyle/>
            <a:p>
              <a:pPr defTabSz="762000" eaLnBrk="0" hangingPunct="0"/>
              <a:r>
                <a:rPr lang="nb-NO" sz="1800" b="1" dirty="0">
                  <a:solidFill>
                    <a:srgbClr val="000000"/>
                  </a:solidFill>
                  <a:latin typeface="Arial" pitchFamily="34" charset="0"/>
                </a:rPr>
                <a:t>Kroner</a:t>
              </a:r>
            </a:p>
          </p:txBody>
        </p:sp>
        <p:sp>
          <p:nvSpPr>
            <p:cNvPr id="32804" name="Rectangle 46"/>
            <p:cNvSpPr>
              <a:spLocks noChangeArrowheads="1"/>
            </p:cNvSpPr>
            <p:nvPr/>
          </p:nvSpPr>
          <p:spPr bwMode="auto">
            <a:xfrm>
              <a:off x="3734" y="1137"/>
              <a:ext cx="634" cy="231"/>
            </a:xfrm>
            <a:prstGeom prst="rect">
              <a:avLst/>
            </a:prstGeom>
            <a:noFill/>
            <a:ln w="9525">
              <a:noFill/>
              <a:miter lim="800000"/>
              <a:headEnd/>
              <a:tailEnd/>
            </a:ln>
          </p:spPr>
          <p:txBody>
            <a:bodyPr lIns="92075" tIns="46038" rIns="92075" bIns="46038">
              <a:spAutoFit/>
            </a:bodyPr>
            <a:lstStyle/>
            <a:p>
              <a:pPr defTabSz="762000" eaLnBrk="0" hangingPunct="0"/>
              <a:r>
                <a:rPr lang="nb-NO" sz="1800" b="1" dirty="0">
                  <a:solidFill>
                    <a:srgbClr val="000000"/>
                  </a:solidFill>
                  <a:latin typeface="Arial" pitchFamily="34" charset="0"/>
                </a:rPr>
                <a:t>Kroner</a:t>
              </a:r>
            </a:p>
          </p:txBody>
        </p:sp>
        <p:sp>
          <p:nvSpPr>
            <p:cNvPr id="32805" name="Rectangle 47"/>
            <p:cNvSpPr>
              <a:spLocks noChangeArrowheads="1"/>
            </p:cNvSpPr>
            <p:nvPr/>
          </p:nvSpPr>
          <p:spPr bwMode="auto">
            <a:xfrm>
              <a:off x="3734" y="3489"/>
              <a:ext cx="634" cy="231"/>
            </a:xfrm>
            <a:prstGeom prst="rect">
              <a:avLst/>
            </a:prstGeom>
            <a:noFill/>
            <a:ln w="9525">
              <a:noFill/>
              <a:miter lim="800000"/>
              <a:headEnd/>
              <a:tailEnd/>
            </a:ln>
          </p:spPr>
          <p:txBody>
            <a:bodyPr lIns="92075" tIns="46038" rIns="92075" bIns="46038">
              <a:spAutoFit/>
            </a:bodyPr>
            <a:lstStyle/>
            <a:p>
              <a:pPr defTabSz="762000" eaLnBrk="0" hangingPunct="0"/>
              <a:r>
                <a:rPr lang="nb-NO" sz="1800" b="1" dirty="0">
                  <a:solidFill>
                    <a:srgbClr val="000000"/>
                  </a:solidFill>
                  <a:latin typeface="Arial" pitchFamily="34" charset="0"/>
                </a:rPr>
                <a:t>Kroner</a:t>
              </a:r>
            </a:p>
          </p:txBody>
        </p:sp>
        <p:sp>
          <p:nvSpPr>
            <p:cNvPr id="32806" name="Rectangle 48"/>
            <p:cNvSpPr>
              <a:spLocks noChangeArrowheads="1"/>
            </p:cNvSpPr>
            <p:nvPr/>
          </p:nvSpPr>
          <p:spPr bwMode="auto">
            <a:xfrm>
              <a:off x="902" y="3489"/>
              <a:ext cx="634" cy="231"/>
            </a:xfrm>
            <a:prstGeom prst="rect">
              <a:avLst/>
            </a:prstGeom>
            <a:noFill/>
            <a:ln w="9525">
              <a:noFill/>
              <a:miter lim="800000"/>
              <a:headEnd/>
              <a:tailEnd/>
            </a:ln>
          </p:spPr>
          <p:txBody>
            <a:bodyPr lIns="92075" tIns="46038" rIns="92075" bIns="46038">
              <a:spAutoFit/>
            </a:bodyPr>
            <a:lstStyle/>
            <a:p>
              <a:pPr defTabSz="762000" eaLnBrk="0" hangingPunct="0"/>
              <a:r>
                <a:rPr lang="nb-NO" sz="1800" b="1" dirty="0">
                  <a:solidFill>
                    <a:srgbClr val="000000"/>
                  </a:solidFill>
                  <a:latin typeface="Arial" pitchFamily="34" charset="0"/>
                </a:rPr>
                <a:t>Kroner</a:t>
              </a:r>
            </a:p>
          </p:txBody>
        </p:sp>
      </p:grpSp>
      <p:grpSp>
        <p:nvGrpSpPr>
          <p:cNvPr id="9" name="Group 49"/>
          <p:cNvGrpSpPr>
            <a:grpSpLocks/>
          </p:cNvGrpSpPr>
          <p:nvPr/>
        </p:nvGrpSpPr>
        <p:grpSpPr bwMode="auto">
          <a:xfrm>
            <a:off x="6381750" y="2741613"/>
            <a:ext cx="908050" cy="2159000"/>
            <a:chOff x="4128" y="1708"/>
            <a:chExt cx="572" cy="1360"/>
          </a:xfrm>
        </p:grpSpPr>
        <p:sp>
          <p:nvSpPr>
            <p:cNvPr id="32785" name="Line 50"/>
            <p:cNvSpPr>
              <a:spLocks noChangeShapeType="1"/>
            </p:cNvSpPr>
            <p:nvPr/>
          </p:nvSpPr>
          <p:spPr bwMode="auto">
            <a:xfrm>
              <a:off x="4176" y="2688"/>
              <a:ext cx="384" cy="240"/>
            </a:xfrm>
            <a:prstGeom prst="line">
              <a:avLst/>
            </a:prstGeom>
            <a:noFill/>
            <a:ln w="12700">
              <a:solidFill>
                <a:schemeClr val="bg2"/>
              </a:solidFill>
              <a:round/>
              <a:headEnd type="none" w="sm" len="sm"/>
              <a:tailEnd type="none" w="sm" len="sm"/>
            </a:ln>
          </p:spPr>
          <p:txBody>
            <a:bodyPr wrap="none" anchor="ctr"/>
            <a:lstStyle/>
            <a:p>
              <a:endParaRPr lang="nb-NO" dirty="0"/>
            </a:p>
          </p:txBody>
        </p:sp>
        <p:sp>
          <p:nvSpPr>
            <p:cNvPr id="32786" name="Line 51"/>
            <p:cNvSpPr>
              <a:spLocks noChangeShapeType="1"/>
            </p:cNvSpPr>
            <p:nvPr/>
          </p:nvSpPr>
          <p:spPr bwMode="auto">
            <a:xfrm flipV="1">
              <a:off x="4128" y="1824"/>
              <a:ext cx="384" cy="288"/>
            </a:xfrm>
            <a:prstGeom prst="line">
              <a:avLst/>
            </a:prstGeom>
            <a:noFill/>
            <a:ln w="12700">
              <a:solidFill>
                <a:schemeClr val="bg2"/>
              </a:solidFill>
              <a:round/>
              <a:headEnd type="none" w="sm" len="sm"/>
              <a:tailEnd type="none" w="sm" len="sm"/>
            </a:ln>
          </p:spPr>
          <p:txBody>
            <a:bodyPr wrap="none" anchor="ctr"/>
            <a:lstStyle/>
            <a:p>
              <a:endParaRPr lang="nb-NO" dirty="0"/>
            </a:p>
          </p:txBody>
        </p:sp>
        <p:sp>
          <p:nvSpPr>
            <p:cNvPr id="32787" name="Oval 52"/>
            <p:cNvSpPr>
              <a:spLocks noChangeArrowheads="1"/>
            </p:cNvSpPr>
            <p:nvPr/>
          </p:nvSpPr>
          <p:spPr bwMode="auto">
            <a:xfrm>
              <a:off x="4420" y="2836"/>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sp>
          <p:nvSpPr>
            <p:cNvPr id="32788" name="Oval 53"/>
            <p:cNvSpPr>
              <a:spLocks noChangeArrowheads="1"/>
            </p:cNvSpPr>
            <p:nvPr/>
          </p:nvSpPr>
          <p:spPr bwMode="auto">
            <a:xfrm>
              <a:off x="4372" y="1708"/>
              <a:ext cx="280" cy="232"/>
            </a:xfrm>
            <a:prstGeom prst="ellipse">
              <a:avLst/>
            </a:prstGeom>
            <a:gradFill rotWithShape="0">
              <a:gsLst>
                <a:gs pos="0">
                  <a:srgbClr val="FFFFFF"/>
                </a:gs>
                <a:gs pos="100000">
                  <a:srgbClr val="C0C0C0"/>
                </a:gs>
              </a:gsLst>
              <a:path path="shape">
                <a:fillToRect l="50000" t="50000" r="50000" b="50000"/>
              </a:path>
            </a:gradFill>
            <a:ln w="12700">
              <a:solidFill>
                <a:schemeClr val="bg2"/>
              </a:solidFill>
              <a:round/>
              <a:headEnd/>
              <a:tailEnd/>
            </a:ln>
          </p:spPr>
          <p:txBody>
            <a:bodyPr wrap="none" anchor="ctr"/>
            <a:lstStyle/>
            <a:p>
              <a:endParaRPr lang="nb-NO" dirty="0"/>
            </a:p>
          </p:txBody>
        </p:sp>
      </p:grpSp>
      <p:sp>
        <p:nvSpPr>
          <p:cNvPr id="54" name="TekstSylinder 53"/>
          <p:cNvSpPr txBox="1"/>
          <p:nvPr/>
        </p:nvSpPr>
        <p:spPr>
          <a:xfrm>
            <a:off x="2371725" y="476672"/>
            <a:ext cx="4004221" cy="646331"/>
          </a:xfrm>
          <a:prstGeom prst="rect">
            <a:avLst/>
          </a:prstGeom>
          <a:noFill/>
        </p:spPr>
        <p:txBody>
          <a:bodyPr wrap="none" rtlCol="0">
            <a:spAutoFit/>
          </a:bodyPr>
          <a:lstStyle/>
          <a:p>
            <a:r>
              <a:rPr lang="nb-NO" sz="3600" dirty="0">
                <a:solidFill>
                  <a:srgbClr val="800000"/>
                </a:solidFill>
                <a:latin typeface="Verdana"/>
                <a:cs typeface="Verdana"/>
              </a:rPr>
              <a:t>Ballongmodellen</a:t>
            </a:r>
          </a:p>
        </p:txBody>
      </p:sp>
      <p:sp>
        <p:nvSpPr>
          <p:cNvPr id="10" name="Plassholder for bunntekst 9"/>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4230885413"/>
      </p:ext>
    </p:extLst>
  </p:cSld>
  <p:clrMapOvr>
    <a:masterClrMapping/>
  </p:clrMapOvr>
  <p:transition spd="med">
    <p:spli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4000" dirty="0">
                <a:solidFill>
                  <a:srgbClr val="800000"/>
                </a:solidFill>
              </a:rPr>
              <a:t>Helsefremmende aktiviteter,</a:t>
            </a:r>
            <a:br>
              <a:rPr lang="nb-NO" sz="4000" dirty="0">
                <a:solidFill>
                  <a:srgbClr val="800000"/>
                </a:solidFill>
              </a:rPr>
            </a:br>
            <a:r>
              <a:rPr lang="nb-NO" sz="4000" dirty="0">
                <a:solidFill>
                  <a:srgbClr val="800000"/>
                </a:solidFill>
              </a:rPr>
              <a:t>lønner seg!</a:t>
            </a:r>
          </a:p>
        </p:txBody>
      </p:sp>
      <p:pic>
        <p:nvPicPr>
          <p:cNvPr id="4" name="Bilde 3"/>
          <p:cNvPicPr>
            <a:picLocks noChangeAspect="1"/>
          </p:cNvPicPr>
          <p:nvPr/>
        </p:nvPicPr>
        <p:blipFill>
          <a:blip r:embed="rId3"/>
          <a:stretch>
            <a:fillRect/>
          </a:stretch>
        </p:blipFill>
        <p:spPr>
          <a:xfrm>
            <a:off x="1270000" y="1938243"/>
            <a:ext cx="6604000" cy="4401046"/>
          </a:xfrm>
          <a:prstGeom prst="rect">
            <a:avLst/>
          </a:prstGeom>
        </p:spPr>
      </p:pic>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177860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accent2"/>
                </a:solidFill>
              </a:rPr>
              <a:t>Få hms-økonomi inn i hverdagen!</a:t>
            </a:r>
          </a:p>
        </p:txBody>
      </p:sp>
      <p:sp>
        <p:nvSpPr>
          <p:cNvPr id="3" name="Plassholder for innhold 2"/>
          <p:cNvSpPr>
            <a:spLocks noGrp="1"/>
          </p:cNvSpPr>
          <p:nvPr>
            <p:ph idx="1"/>
          </p:nvPr>
        </p:nvSpPr>
        <p:spPr/>
        <p:txBody>
          <a:bodyPr>
            <a:normAutofit lnSpcReduction="10000"/>
          </a:bodyPr>
          <a:lstStyle/>
          <a:p>
            <a:pPr marL="514350" indent="-514350">
              <a:buFont typeface="+mj-lt"/>
              <a:buAutoNum type="arabicPeriod"/>
            </a:pPr>
            <a:r>
              <a:rPr lang="nb-NO" dirty="0"/>
              <a:t>Ta det opp som egen post på AMU-møtene</a:t>
            </a:r>
          </a:p>
          <a:p>
            <a:pPr lvl="1"/>
            <a:r>
              <a:rPr lang="nb-NO" dirty="0"/>
              <a:t> Lønnsomhet av hms-tiltak x, y z ?</a:t>
            </a:r>
            <a:br>
              <a:rPr lang="nb-NO" dirty="0"/>
            </a:br>
            <a:endParaRPr lang="nb-NO" dirty="0"/>
          </a:p>
          <a:p>
            <a:pPr marL="514350" indent="-514350">
              <a:buFont typeface="+mj-lt"/>
              <a:buAutoNum type="arabicPeriod"/>
            </a:pPr>
            <a:r>
              <a:rPr lang="nb-NO" dirty="0"/>
              <a:t>Utvid risikoanalysene med å beregne økonomisk lønnsomhet av tiltakene som vurderes iverksatt</a:t>
            </a:r>
            <a:br>
              <a:rPr lang="nb-NO" dirty="0"/>
            </a:br>
            <a:endParaRPr lang="nb-NO" dirty="0"/>
          </a:p>
          <a:p>
            <a:pPr marL="514350" indent="-514350">
              <a:buFont typeface="+mj-lt"/>
              <a:buAutoNum type="arabicPeriod"/>
            </a:pPr>
            <a:r>
              <a:rPr lang="nb-NO" dirty="0"/>
              <a:t>Vurder om det er tiltak etter en vernerunde som bør vurderes økonomisk?</a:t>
            </a:r>
          </a:p>
          <a:p>
            <a:endParaRPr lang="nb-NO" dirty="0"/>
          </a:p>
        </p:txBody>
      </p:sp>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3344229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404664"/>
            <a:ext cx="7772400" cy="371128"/>
          </a:xfrm>
        </p:spPr>
        <p:txBody>
          <a:bodyPr>
            <a:normAutofit fontScale="90000"/>
          </a:bodyPr>
          <a:lstStyle/>
          <a:p>
            <a:r>
              <a:rPr lang="nb-NO" sz="3600" dirty="0">
                <a:solidFill>
                  <a:srgbClr val="800000"/>
                </a:solidFill>
                <a:latin typeface="Verdana"/>
                <a:cs typeface="Verdana"/>
              </a:rPr>
              <a:t>Den nye tid</a:t>
            </a:r>
          </a:p>
        </p:txBody>
      </p:sp>
      <p:sp>
        <p:nvSpPr>
          <p:cNvPr id="8" name="TekstSylinder 7"/>
          <p:cNvSpPr txBox="1"/>
          <p:nvPr/>
        </p:nvSpPr>
        <p:spPr>
          <a:xfrm>
            <a:off x="539552" y="1124744"/>
            <a:ext cx="7992888" cy="1938992"/>
          </a:xfrm>
          <a:prstGeom prst="rect">
            <a:avLst/>
          </a:prstGeom>
          <a:noFill/>
        </p:spPr>
        <p:txBody>
          <a:bodyPr wrap="square" rtlCol="0">
            <a:spAutoFit/>
          </a:bodyPr>
          <a:lstStyle/>
          <a:p>
            <a:r>
              <a:rPr lang="nb-NO" sz="1600" i="1" dirty="0">
                <a:latin typeface="Verdana"/>
                <a:cs typeface="Verdana"/>
              </a:rPr>
              <a:t>Den  nye  tid  innvarsles  av  en  slags  grønn  produksjonsbølge;  dvs.  at</a:t>
            </a:r>
            <a:endParaRPr lang="en-US" sz="1600" i="1" dirty="0">
              <a:latin typeface="Verdana"/>
              <a:cs typeface="Verdana"/>
            </a:endParaRPr>
          </a:p>
          <a:p>
            <a:r>
              <a:rPr lang="nb-NO" sz="1600" i="1" dirty="0">
                <a:latin typeface="Verdana"/>
                <a:cs typeface="Verdana"/>
              </a:rPr>
              <a:t>optimalisering  av  helse,  miljø  og  sikkerhet  antas  å  bli  det  neste  området  der arbeidslivets  effektiviseringsfremstøt  vil  finne  sted.  ...  </a:t>
            </a:r>
            <a:r>
              <a:rPr lang="nb-NO" sz="1600" dirty="0">
                <a:latin typeface="Verdana"/>
                <a:cs typeface="Verdana"/>
              </a:rPr>
              <a:t>	</a:t>
            </a:r>
          </a:p>
          <a:p>
            <a:r>
              <a:rPr lang="nb-NO" sz="1200" dirty="0">
                <a:latin typeface="Verdana"/>
                <a:cs typeface="Verdana"/>
              </a:rPr>
              <a:t>Jan  Erik  Karlsen,  "Balansert  HMS-regnskap  -  prinsipper  og  praksis.  Rogalandsforskning  2005</a:t>
            </a:r>
            <a:endParaRPr lang="en-US" sz="1200" dirty="0">
              <a:latin typeface="Verdana"/>
              <a:cs typeface="Verdana"/>
            </a:endParaRPr>
          </a:p>
          <a:p>
            <a:r>
              <a:rPr lang="nb-NO" sz="1200" dirty="0">
                <a:latin typeface="Verdana"/>
                <a:cs typeface="Verdana"/>
              </a:rPr>
              <a:t> </a:t>
            </a:r>
            <a:endParaRPr lang="en-US" sz="1200" dirty="0">
              <a:latin typeface="Verdana"/>
              <a:cs typeface="Verdana"/>
            </a:endParaRPr>
          </a:p>
          <a:p>
            <a:r>
              <a:rPr lang="nb-NO" sz="1600" dirty="0">
                <a:latin typeface="Verdana"/>
                <a:cs typeface="Verdana"/>
              </a:rPr>
              <a:t> </a:t>
            </a:r>
            <a:endParaRPr lang="en-US" sz="1600" dirty="0">
              <a:latin typeface="Verdana"/>
              <a:cs typeface="Verdana"/>
            </a:endParaRPr>
          </a:p>
          <a:p>
            <a:endParaRPr lang="nb-NO" sz="1600" dirty="0">
              <a:latin typeface="Verdana"/>
              <a:cs typeface="Verdana"/>
            </a:endParaRPr>
          </a:p>
        </p:txBody>
      </p:sp>
      <p:sp>
        <p:nvSpPr>
          <p:cNvPr id="5" name="TekstSylinder 4"/>
          <p:cNvSpPr txBox="1"/>
          <p:nvPr/>
        </p:nvSpPr>
        <p:spPr>
          <a:xfrm>
            <a:off x="899592" y="4869160"/>
            <a:ext cx="7992888" cy="769441"/>
          </a:xfrm>
          <a:prstGeom prst="rect">
            <a:avLst/>
          </a:prstGeom>
          <a:noFill/>
        </p:spPr>
        <p:txBody>
          <a:bodyPr wrap="square" rtlCol="0">
            <a:spAutoFit/>
          </a:bodyPr>
          <a:lstStyle/>
          <a:p>
            <a:r>
              <a:rPr lang="nb-NO" sz="1600" i="1" dirty="0">
                <a:latin typeface="Verdana"/>
                <a:cs typeface="Verdana"/>
              </a:rPr>
              <a:t>The </a:t>
            </a:r>
            <a:r>
              <a:rPr lang="nb-NO" sz="1600" i="1" dirty="0" err="1">
                <a:latin typeface="Verdana"/>
                <a:cs typeface="Verdana"/>
              </a:rPr>
              <a:t>idea</a:t>
            </a:r>
            <a:r>
              <a:rPr lang="nb-NO" sz="1600" i="1" dirty="0">
                <a:latin typeface="Verdana"/>
                <a:cs typeface="Verdana"/>
              </a:rPr>
              <a:t> </a:t>
            </a:r>
            <a:r>
              <a:rPr lang="nb-NO" sz="1600" i="1" dirty="0" err="1">
                <a:latin typeface="Verdana"/>
                <a:cs typeface="Verdana"/>
              </a:rPr>
              <a:t>of</a:t>
            </a:r>
            <a:r>
              <a:rPr lang="nb-NO" sz="1600" i="1" dirty="0">
                <a:latin typeface="Verdana"/>
                <a:cs typeface="Verdana"/>
              </a:rPr>
              <a:t> </a:t>
            </a:r>
            <a:r>
              <a:rPr lang="nb-NO" sz="1600" i="1" dirty="0" err="1">
                <a:latin typeface="Verdana"/>
                <a:cs typeface="Verdana"/>
              </a:rPr>
              <a:t>connecting</a:t>
            </a:r>
            <a:r>
              <a:rPr lang="nb-NO" sz="1600" i="1" dirty="0">
                <a:latin typeface="Verdana"/>
                <a:cs typeface="Verdana"/>
              </a:rPr>
              <a:t> </a:t>
            </a:r>
            <a:r>
              <a:rPr lang="nb-NO" sz="1600" i="1" dirty="0" err="1">
                <a:latin typeface="Verdana"/>
                <a:cs typeface="Verdana"/>
              </a:rPr>
              <a:t>health</a:t>
            </a:r>
            <a:r>
              <a:rPr lang="nb-NO" sz="1600" i="1" dirty="0">
                <a:latin typeface="Verdana"/>
                <a:cs typeface="Verdana"/>
              </a:rPr>
              <a:t> to work </a:t>
            </a:r>
            <a:r>
              <a:rPr lang="nb-NO" sz="1600" i="1" dirty="0" err="1">
                <a:latin typeface="Verdana"/>
                <a:cs typeface="Verdana"/>
              </a:rPr>
              <a:t>performance</a:t>
            </a:r>
            <a:r>
              <a:rPr lang="nb-NO" sz="1600" i="1" dirty="0">
                <a:latin typeface="Verdana"/>
                <a:cs typeface="Verdana"/>
              </a:rPr>
              <a:t> is </a:t>
            </a:r>
            <a:r>
              <a:rPr lang="nb-NO" sz="1600" i="1" dirty="0" err="1">
                <a:latin typeface="Verdana"/>
                <a:cs typeface="Verdana"/>
              </a:rPr>
              <a:t>rapidly</a:t>
            </a:r>
            <a:r>
              <a:rPr lang="nb-NO" sz="1600" i="1" dirty="0">
                <a:latin typeface="Verdana"/>
                <a:cs typeface="Verdana"/>
              </a:rPr>
              <a:t> </a:t>
            </a:r>
            <a:r>
              <a:rPr lang="nb-NO" sz="1600" i="1" dirty="0" err="1">
                <a:latin typeface="Verdana"/>
                <a:cs typeface="Verdana"/>
              </a:rPr>
              <a:t>becoming</a:t>
            </a:r>
            <a:r>
              <a:rPr lang="nb-NO" sz="1600" i="1" dirty="0">
                <a:latin typeface="Verdana"/>
                <a:cs typeface="Verdana"/>
              </a:rPr>
              <a:t> a global </a:t>
            </a:r>
            <a:r>
              <a:rPr lang="nb-NO" sz="1600" i="1" dirty="0" err="1">
                <a:latin typeface="Verdana"/>
                <a:cs typeface="Verdana"/>
              </a:rPr>
              <a:t>phenomenon</a:t>
            </a:r>
            <a:r>
              <a:rPr lang="nb-NO" sz="1600" dirty="0">
                <a:latin typeface="Verdana"/>
                <a:cs typeface="Verdana"/>
              </a:rPr>
              <a:t> </a:t>
            </a:r>
            <a:endParaRPr lang="en-US" sz="1600" dirty="0">
              <a:latin typeface="Verdana"/>
              <a:cs typeface="Verdana"/>
            </a:endParaRPr>
          </a:p>
          <a:p>
            <a:r>
              <a:rPr lang="nb-NO" sz="1200" dirty="0">
                <a:latin typeface="Verdana"/>
                <a:cs typeface="Verdana"/>
              </a:rPr>
              <a:t>Steve </a:t>
            </a:r>
            <a:r>
              <a:rPr lang="nb-NO" sz="1200" dirty="0" err="1">
                <a:latin typeface="Verdana"/>
                <a:cs typeface="Verdana"/>
              </a:rPr>
              <a:t>Sullivan</a:t>
            </a:r>
            <a:r>
              <a:rPr lang="nb-NO" sz="1200" dirty="0">
                <a:latin typeface="Verdana"/>
                <a:cs typeface="Verdana"/>
              </a:rPr>
              <a:t> GSK</a:t>
            </a:r>
            <a:endParaRPr lang="en-US" sz="1200" dirty="0">
              <a:latin typeface="Verdana"/>
              <a:cs typeface="Verdana"/>
            </a:endParaRPr>
          </a:p>
        </p:txBody>
      </p:sp>
      <p:pic>
        <p:nvPicPr>
          <p:cNvPr id="3" name="Bilde 2"/>
          <p:cNvPicPr>
            <a:picLocks noChangeAspect="1"/>
          </p:cNvPicPr>
          <p:nvPr/>
        </p:nvPicPr>
        <p:blipFill>
          <a:blip r:embed="rId2"/>
          <a:stretch>
            <a:fillRect/>
          </a:stretch>
        </p:blipFill>
        <p:spPr>
          <a:xfrm>
            <a:off x="2555776" y="2564904"/>
            <a:ext cx="3881884" cy="1950112"/>
          </a:xfrm>
          <a:prstGeom prst="rect">
            <a:avLst/>
          </a:prstGeom>
        </p:spPr>
      </p:pic>
      <p:sp>
        <p:nvSpPr>
          <p:cNvPr id="6" name="Plassholder for bunntekst 5"/>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2945692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solidFill>
                  <a:srgbClr val="800000"/>
                </a:solidFill>
              </a:rPr>
              <a:t>HMS er å ta vare på produksjonsmidlene</a:t>
            </a:r>
          </a:p>
        </p:txBody>
      </p:sp>
      <p:sp>
        <p:nvSpPr>
          <p:cNvPr id="3" name="TekstSylinder 2"/>
          <p:cNvSpPr txBox="1"/>
          <p:nvPr/>
        </p:nvSpPr>
        <p:spPr>
          <a:xfrm>
            <a:off x="2266327" y="5718088"/>
            <a:ext cx="2454518" cy="369332"/>
          </a:xfrm>
          <a:prstGeom prst="rect">
            <a:avLst/>
          </a:prstGeom>
          <a:noFill/>
        </p:spPr>
        <p:txBody>
          <a:bodyPr wrap="none" rtlCol="0">
            <a:spAutoFit/>
          </a:bodyPr>
          <a:lstStyle/>
          <a:p>
            <a:r>
              <a:rPr lang="nb-NO" dirty="0">
                <a:latin typeface="Verdana"/>
                <a:cs typeface="Verdana"/>
              </a:rPr>
              <a:t>”Business as </a:t>
            </a:r>
            <a:r>
              <a:rPr lang="nb-NO" dirty="0" err="1">
                <a:latin typeface="Verdana"/>
                <a:cs typeface="Verdana"/>
              </a:rPr>
              <a:t>usual</a:t>
            </a:r>
            <a:r>
              <a:rPr lang="nb-NO">
                <a:latin typeface="Verdana"/>
                <a:cs typeface="Verdana"/>
              </a:rPr>
              <a:t>”</a:t>
            </a:r>
            <a:endParaRPr lang="nb-NO" dirty="0">
              <a:latin typeface="Verdana"/>
              <a:cs typeface="Verdana"/>
            </a:endParaRPr>
          </a:p>
        </p:txBody>
      </p:sp>
      <p:pic>
        <p:nvPicPr>
          <p:cNvPr id="4" name="Bilde 3"/>
          <p:cNvPicPr>
            <a:picLocks noChangeAspect="1"/>
          </p:cNvPicPr>
          <p:nvPr/>
        </p:nvPicPr>
        <p:blipFill>
          <a:blip r:embed="rId2"/>
          <a:stretch>
            <a:fillRect/>
          </a:stretch>
        </p:blipFill>
        <p:spPr>
          <a:xfrm>
            <a:off x="756816" y="2472266"/>
            <a:ext cx="3678295" cy="2628899"/>
          </a:xfrm>
          <a:prstGeom prst="rect">
            <a:avLst/>
          </a:prstGeom>
        </p:spPr>
      </p:pic>
      <p:pic>
        <p:nvPicPr>
          <p:cNvPr id="6" name="Bilde 5"/>
          <p:cNvPicPr>
            <a:picLocks noChangeAspect="1"/>
          </p:cNvPicPr>
          <p:nvPr/>
        </p:nvPicPr>
        <p:blipFill>
          <a:blip r:embed="rId3"/>
          <a:stretch>
            <a:fillRect/>
          </a:stretch>
        </p:blipFill>
        <p:spPr>
          <a:xfrm>
            <a:off x="4965700" y="2472265"/>
            <a:ext cx="3568700" cy="2628899"/>
          </a:xfrm>
          <a:prstGeom prst="rect">
            <a:avLst/>
          </a:prstGeom>
        </p:spPr>
      </p:pic>
      <p:sp>
        <p:nvSpPr>
          <p:cNvPr id="5" name="Plassholder for bunntekst 4"/>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237275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395536" y="2758281"/>
            <a:ext cx="259228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latin typeface="Verdana"/>
              <a:cs typeface="Verdana"/>
            </a:endParaRPr>
          </a:p>
        </p:txBody>
      </p:sp>
      <p:cxnSp>
        <p:nvCxnSpPr>
          <p:cNvPr id="16" name="Rett pil 15"/>
          <p:cNvCxnSpPr/>
          <p:nvPr/>
        </p:nvCxnSpPr>
        <p:spPr>
          <a:xfrm flipV="1">
            <a:off x="2267744" y="2420888"/>
            <a:ext cx="720080" cy="3600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a:off x="2339752" y="3645024"/>
            <a:ext cx="576064" cy="5040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uppe 41"/>
          <p:cNvGrpSpPr/>
          <p:nvPr/>
        </p:nvGrpSpPr>
        <p:grpSpPr>
          <a:xfrm>
            <a:off x="1907704" y="1052736"/>
            <a:ext cx="2700300" cy="1296144"/>
            <a:chOff x="2094924" y="1484784"/>
            <a:chExt cx="2160240" cy="1296144"/>
          </a:xfrm>
        </p:grpSpPr>
        <p:sp>
          <p:nvSpPr>
            <p:cNvPr id="4" name="Bildeforklaring formet som en sky 3"/>
            <p:cNvSpPr/>
            <p:nvPr/>
          </p:nvSpPr>
          <p:spPr>
            <a:xfrm>
              <a:off x="2195736" y="1484784"/>
              <a:ext cx="1944216" cy="1296144"/>
            </a:xfrm>
            <a:prstGeom prst="cloudCallout">
              <a:avLst>
                <a:gd name="adj1" fmla="val 99111"/>
                <a:gd name="adj2" fmla="val 4097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TekstSylinder 27"/>
            <p:cNvSpPr txBox="1"/>
            <p:nvPr/>
          </p:nvSpPr>
          <p:spPr>
            <a:xfrm>
              <a:off x="2094924" y="1628800"/>
              <a:ext cx="2160240" cy="830997"/>
            </a:xfrm>
            <a:prstGeom prst="rect">
              <a:avLst/>
            </a:prstGeom>
            <a:noFill/>
          </p:spPr>
          <p:txBody>
            <a:bodyPr wrap="square" rtlCol="0">
              <a:spAutoFit/>
            </a:bodyPr>
            <a:lstStyle/>
            <a:p>
              <a:pPr algn="ctr"/>
              <a:r>
                <a:rPr lang="nb-NO" sz="1600" dirty="0">
                  <a:latin typeface="Verdana"/>
                  <a:cs typeface="Verdana"/>
                </a:rPr>
                <a:t>Lavere helse- og</a:t>
              </a:r>
              <a:br>
                <a:rPr lang="nb-NO" sz="1600" dirty="0">
                  <a:latin typeface="Verdana"/>
                  <a:cs typeface="Verdana"/>
                </a:rPr>
              </a:br>
              <a:r>
                <a:rPr lang="nb-NO" sz="1600" dirty="0">
                  <a:latin typeface="Verdana"/>
                  <a:cs typeface="Verdana"/>
                </a:rPr>
                <a:t>sikkerhetsrisiko.</a:t>
              </a:r>
              <a:br>
                <a:rPr lang="nb-NO" sz="1600" dirty="0">
                  <a:latin typeface="Verdana"/>
                  <a:cs typeface="Verdana"/>
                </a:rPr>
              </a:br>
              <a:r>
                <a:rPr lang="nb-NO" sz="1600" dirty="0">
                  <a:latin typeface="Verdana"/>
                  <a:cs typeface="Verdana"/>
                </a:rPr>
                <a:t> .</a:t>
              </a:r>
            </a:p>
          </p:txBody>
        </p:sp>
      </p:grpSp>
      <p:grpSp>
        <p:nvGrpSpPr>
          <p:cNvPr id="8" name="Gruppe 42"/>
          <p:cNvGrpSpPr/>
          <p:nvPr/>
        </p:nvGrpSpPr>
        <p:grpSpPr>
          <a:xfrm>
            <a:off x="1475656" y="4149080"/>
            <a:ext cx="3240360" cy="1944216"/>
            <a:chOff x="1835696" y="4797152"/>
            <a:chExt cx="2088232" cy="1296144"/>
          </a:xfrm>
        </p:grpSpPr>
        <p:sp>
          <p:nvSpPr>
            <p:cNvPr id="25" name="Bildeforklaring formet som en sky 24"/>
            <p:cNvSpPr/>
            <p:nvPr/>
          </p:nvSpPr>
          <p:spPr>
            <a:xfrm>
              <a:off x="1835696" y="4797152"/>
              <a:ext cx="2088232" cy="1296144"/>
            </a:xfrm>
            <a:prstGeom prst="cloudCallout">
              <a:avLst>
                <a:gd name="adj1" fmla="val 87963"/>
                <a:gd name="adj2" fmla="val -3266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latin typeface="Verdana"/>
                <a:cs typeface="Verdana"/>
              </a:endParaRPr>
            </a:p>
          </p:txBody>
        </p:sp>
        <p:sp>
          <p:nvSpPr>
            <p:cNvPr id="30" name="TekstSylinder 29"/>
            <p:cNvSpPr txBox="1"/>
            <p:nvPr/>
          </p:nvSpPr>
          <p:spPr>
            <a:xfrm>
              <a:off x="1979712" y="4941169"/>
              <a:ext cx="1851406" cy="882293"/>
            </a:xfrm>
            <a:prstGeom prst="rect">
              <a:avLst/>
            </a:prstGeom>
            <a:noFill/>
          </p:spPr>
          <p:txBody>
            <a:bodyPr wrap="square" rtlCol="0">
              <a:spAutoFit/>
            </a:bodyPr>
            <a:lstStyle/>
            <a:p>
              <a:pPr algn="ctr"/>
              <a:endParaRPr lang="nb-NO" sz="1600" dirty="0">
                <a:latin typeface="Verdana"/>
                <a:cs typeface="Verdana"/>
              </a:endParaRPr>
            </a:p>
            <a:p>
              <a:pPr algn="ctr"/>
              <a:r>
                <a:rPr lang="nb-NO" sz="1600" dirty="0">
                  <a:latin typeface="Verdana"/>
                  <a:cs typeface="Verdana"/>
                </a:rPr>
                <a:t>Bedre i stand til å utføre</a:t>
              </a:r>
              <a:br>
                <a:rPr lang="nb-NO" sz="1600" dirty="0">
                  <a:latin typeface="Verdana"/>
                  <a:cs typeface="Verdana"/>
                </a:rPr>
              </a:br>
              <a:r>
                <a:rPr lang="nb-NO" sz="1600" dirty="0">
                  <a:latin typeface="Verdana"/>
                  <a:cs typeface="Verdana"/>
                </a:rPr>
                <a:t>jobben. Mer motiverte og engasjerte ansatte.</a:t>
              </a:r>
              <a:br>
                <a:rPr lang="nb-NO" sz="1600" dirty="0">
                  <a:latin typeface="Verdana"/>
                  <a:cs typeface="Verdana"/>
                </a:rPr>
              </a:br>
              <a:r>
                <a:rPr lang="nb-NO" sz="1600" dirty="0">
                  <a:latin typeface="Verdana"/>
                  <a:cs typeface="Verdana"/>
                </a:rPr>
                <a:t>.</a:t>
              </a:r>
            </a:p>
          </p:txBody>
        </p:sp>
      </p:grpSp>
      <p:sp>
        <p:nvSpPr>
          <p:cNvPr id="31" name="TekstSylinder 30"/>
          <p:cNvSpPr txBox="1"/>
          <p:nvPr/>
        </p:nvSpPr>
        <p:spPr>
          <a:xfrm>
            <a:off x="323528" y="2852936"/>
            <a:ext cx="2880320" cy="707886"/>
          </a:xfrm>
          <a:prstGeom prst="rect">
            <a:avLst/>
          </a:prstGeom>
          <a:solidFill>
            <a:schemeClr val="bg1">
              <a:lumMod val="75000"/>
            </a:schemeClr>
          </a:solidFill>
        </p:spPr>
        <p:txBody>
          <a:bodyPr wrap="square" rtlCol="0">
            <a:spAutoFit/>
          </a:bodyPr>
          <a:lstStyle/>
          <a:p>
            <a:pPr algn="ctr"/>
            <a:r>
              <a:rPr lang="nb-NO" sz="2000" b="1" dirty="0">
                <a:latin typeface="Verdana"/>
                <a:cs typeface="Verdana"/>
              </a:rPr>
              <a:t>Investeringer i</a:t>
            </a:r>
            <a:br>
              <a:rPr lang="nb-NO" sz="2000" dirty="0">
                <a:latin typeface="Verdana"/>
                <a:cs typeface="Verdana"/>
              </a:rPr>
            </a:br>
            <a:r>
              <a:rPr lang="nb-NO" sz="2000" b="1" dirty="0">
                <a:latin typeface="Verdana"/>
                <a:cs typeface="Verdana"/>
              </a:rPr>
              <a:t>HMS</a:t>
            </a:r>
          </a:p>
        </p:txBody>
      </p:sp>
      <p:sp>
        <p:nvSpPr>
          <p:cNvPr id="35" name="TekstSylinder 34"/>
          <p:cNvSpPr txBox="1"/>
          <p:nvPr/>
        </p:nvSpPr>
        <p:spPr>
          <a:xfrm>
            <a:off x="6012160" y="1527031"/>
            <a:ext cx="2592288" cy="707886"/>
          </a:xfrm>
          <a:prstGeom prst="rect">
            <a:avLst/>
          </a:prstGeom>
          <a:solidFill>
            <a:srgbClr val="FF8181"/>
          </a:solidFill>
        </p:spPr>
        <p:txBody>
          <a:bodyPr wrap="square" rtlCol="0">
            <a:spAutoFit/>
          </a:bodyPr>
          <a:lstStyle/>
          <a:p>
            <a:pPr algn="ctr"/>
            <a:r>
              <a:rPr lang="nb-NO" sz="2000" b="1" dirty="0">
                <a:latin typeface="Verdana"/>
                <a:cs typeface="Verdana"/>
              </a:rPr>
              <a:t>Reduserte kostnader</a:t>
            </a:r>
            <a:endParaRPr lang="nb-NO" sz="2000" dirty="0">
              <a:latin typeface="Verdana"/>
              <a:cs typeface="Verdana"/>
            </a:endParaRPr>
          </a:p>
        </p:txBody>
      </p:sp>
      <p:sp>
        <p:nvSpPr>
          <p:cNvPr id="36" name="TekstSylinder 35"/>
          <p:cNvSpPr txBox="1"/>
          <p:nvPr/>
        </p:nvSpPr>
        <p:spPr>
          <a:xfrm>
            <a:off x="6228184" y="4192403"/>
            <a:ext cx="2376264" cy="1015663"/>
          </a:xfrm>
          <a:prstGeom prst="rect">
            <a:avLst/>
          </a:prstGeom>
          <a:solidFill>
            <a:schemeClr val="accent1">
              <a:lumMod val="60000"/>
              <a:lumOff val="40000"/>
            </a:schemeClr>
          </a:solidFill>
        </p:spPr>
        <p:txBody>
          <a:bodyPr wrap="square" rtlCol="0">
            <a:spAutoFit/>
          </a:bodyPr>
          <a:lstStyle/>
          <a:p>
            <a:pPr algn="ctr"/>
            <a:r>
              <a:rPr lang="nb-NO" sz="2000" b="1" dirty="0">
                <a:latin typeface="Verdana"/>
                <a:cs typeface="Verdana"/>
              </a:rPr>
              <a:t>Bedre produktivitet </a:t>
            </a:r>
          </a:p>
          <a:p>
            <a:pPr algn="ctr"/>
            <a:r>
              <a:rPr lang="nb-NO" sz="2000" b="1" dirty="0">
                <a:latin typeface="Verdana"/>
                <a:cs typeface="Verdana"/>
              </a:rPr>
              <a:t>og omsetning </a:t>
            </a:r>
            <a:endParaRPr lang="nb-NO" sz="2000" dirty="0">
              <a:latin typeface="Verdana"/>
              <a:cs typeface="Verdana"/>
            </a:endParaRPr>
          </a:p>
        </p:txBody>
      </p:sp>
      <p:sp>
        <p:nvSpPr>
          <p:cNvPr id="45" name="Rectangle 2"/>
          <p:cNvSpPr txBox="1">
            <a:spLocks noChangeArrowheads="1"/>
          </p:cNvSpPr>
          <p:nvPr/>
        </p:nvSpPr>
        <p:spPr bwMode="auto">
          <a:xfrm>
            <a:off x="395536" y="260648"/>
            <a:ext cx="7887072"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nb-NO" sz="3600" b="0" i="0" u="none" strike="noStrike" kern="0" cap="none" spc="0" normalizeH="0" baseline="0" noProof="0" dirty="0">
                <a:ln>
                  <a:noFill/>
                </a:ln>
                <a:solidFill>
                  <a:srgbClr val="800000"/>
                </a:solidFill>
                <a:effectLst>
                  <a:outerShdw blurRad="38100" dist="38100" dir="2700000" algn="tl">
                    <a:srgbClr val="C0C0C0"/>
                  </a:outerShdw>
                </a:effectLst>
                <a:uLnTx/>
                <a:uFillTx/>
                <a:latin typeface="Verdana"/>
                <a:ea typeface="+mj-ea"/>
                <a:cs typeface="Verdana"/>
              </a:rPr>
            </a:br>
            <a:r>
              <a:rPr kumimoji="0" lang="nb-NO" sz="3600" b="0" i="0" u="none" strike="noStrike" kern="0" cap="none" spc="0" normalizeH="0" baseline="0" noProof="0" dirty="0">
                <a:ln>
                  <a:noFill/>
                </a:ln>
                <a:solidFill>
                  <a:srgbClr val="800000"/>
                </a:solidFill>
                <a:effectLst>
                  <a:outerShdw blurRad="38100" dist="38100" dir="2700000" algn="tl">
                    <a:srgbClr val="C0C0C0"/>
                  </a:outerShdw>
                </a:effectLst>
                <a:uLnTx/>
                <a:uFillTx/>
                <a:latin typeface="Verdana"/>
                <a:ea typeface="+mj-ea"/>
                <a:cs typeface="Verdana"/>
              </a:rPr>
              <a:t>HMS-økonomi: Teorien er enkel!</a:t>
            </a:r>
            <a:br>
              <a:rPr kumimoji="0" lang="nb-NO" sz="3600" b="0" i="0" u="none" strike="noStrike" kern="0" cap="none" spc="0" normalizeH="0" baseline="0" noProof="0" dirty="0">
                <a:ln>
                  <a:noFill/>
                </a:ln>
                <a:solidFill>
                  <a:srgbClr val="800000"/>
                </a:solidFill>
                <a:effectLst>
                  <a:outerShdw blurRad="38100" dist="38100" dir="2700000" algn="tl">
                    <a:srgbClr val="C0C0C0"/>
                  </a:outerShdw>
                </a:effectLst>
                <a:uLnTx/>
                <a:uFillTx/>
                <a:latin typeface="Verdana"/>
                <a:ea typeface="+mj-ea"/>
                <a:cs typeface="Verdana"/>
              </a:rPr>
            </a:br>
            <a:endParaRPr kumimoji="0" lang="nb-NO" sz="3600" b="0" i="0" u="none" strike="noStrike" kern="0" cap="none" spc="0" normalizeH="0" baseline="0" noProof="0" dirty="0">
              <a:ln>
                <a:noFill/>
              </a:ln>
              <a:solidFill>
                <a:srgbClr val="800000"/>
              </a:solidFill>
              <a:effectLst>
                <a:outerShdw blurRad="38100" dist="38100" dir="2700000" algn="tl">
                  <a:srgbClr val="C0C0C0"/>
                </a:outerShdw>
              </a:effectLst>
              <a:uLnTx/>
              <a:uFillTx/>
              <a:latin typeface="Verdana"/>
              <a:ea typeface="+mj-ea"/>
              <a:cs typeface="Verdana"/>
            </a:endParaRPr>
          </a:p>
        </p:txBody>
      </p:sp>
      <p:sp>
        <p:nvSpPr>
          <p:cNvPr id="46" name="Rectangle 10"/>
          <p:cNvSpPr>
            <a:spLocks noChangeArrowheads="1"/>
          </p:cNvSpPr>
          <p:nvPr/>
        </p:nvSpPr>
        <p:spPr bwMode="auto">
          <a:xfrm>
            <a:off x="914400" y="6096000"/>
            <a:ext cx="6408712" cy="277641"/>
          </a:xfrm>
          <a:prstGeom prst="rect">
            <a:avLst/>
          </a:prstGeom>
          <a:noFill/>
          <a:ln w="9525">
            <a:noFill/>
            <a:miter lim="800000"/>
            <a:headEnd/>
            <a:tailEnd/>
          </a:ln>
          <a:effectLst/>
        </p:spPr>
        <p:txBody>
          <a:bodyPr wrap="square" lIns="92075" tIns="46038" rIns="92075" bIns="46038">
            <a:spAutoFit/>
          </a:bodyPr>
          <a:lstStyle/>
          <a:p>
            <a:pPr defTabSz="762000"/>
            <a:r>
              <a:rPr lang="nb-NO" sz="1200" b="1" dirty="0">
                <a:latin typeface="Arial" pitchFamily="34" charset="0"/>
              </a:rPr>
              <a:t>Kilde: </a:t>
            </a:r>
            <a:r>
              <a:rPr lang="nb-NO" sz="1200" i="1" dirty="0">
                <a:latin typeface="Arial" pitchFamily="34" charset="0"/>
              </a:rPr>
              <a:t>European </a:t>
            </a:r>
            <a:r>
              <a:rPr lang="nb-NO" sz="1200" i="1" dirty="0" err="1">
                <a:latin typeface="Arial" pitchFamily="34" charset="0"/>
              </a:rPr>
              <a:t>Agency</a:t>
            </a:r>
            <a:r>
              <a:rPr lang="nb-NO" sz="1200" i="1" dirty="0">
                <a:latin typeface="Arial" pitchFamily="34" charset="0"/>
              </a:rPr>
              <a:t> for Safety and Health at </a:t>
            </a:r>
            <a:r>
              <a:rPr lang="nb-NO" sz="1200" i="1" dirty="0" err="1">
                <a:latin typeface="Arial" pitchFamily="34" charset="0"/>
              </a:rPr>
              <a:t>Work</a:t>
            </a:r>
            <a:r>
              <a:rPr lang="nb-NO" sz="1200" i="1" dirty="0">
                <a:latin typeface="Arial" pitchFamily="34" charset="0"/>
              </a:rPr>
              <a:t>. </a:t>
            </a:r>
            <a:r>
              <a:rPr lang="nb-NO" sz="1200" i="1" dirty="0" err="1">
                <a:latin typeface="Arial" pitchFamily="34" charset="0"/>
              </a:rPr>
              <a:t>Faktaark</a:t>
            </a:r>
            <a:r>
              <a:rPr lang="nb-NO" sz="1200" i="1" dirty="0">
                <a:latin typeface="Arial" pitchFamily="34" charset="0"/>
              </a:rPr>
              <a:t> 28 c</a:t>
            </a:r>
          </a:p>
        </p:txBody>
      </p:sp>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302645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a:solidFill>
                  <a:srgbClr val="800000"/>
                </a:solidFill>
                <a:latin typeface="Verdana"/>
                <a:cs typeface="Verdana"/>
              </a:rPr>
              <a:t>HMS er lønnsomt</a:t>
            </a:r>
          </a:p>
        </p:txBody>
      </p:sp>
      <p:pic>
        <p:nvPicPr>
          <p:cNvPr id="4" name="Bilde 3" descr="ISSA_Calculating the int return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640" y="4139712"/>
            <a:ext cx="1899920" cy="2390988"/>
          </a:xfrm>
          <a:prstGeom prst="rect">
            <a:avLst/>
          </a:prstGeom>
        </p:spPr>
      </p:pic>
      <p:pic>
        <p:nvPicPr>
          <p:cNvPr id="5" name="Bilde 4" descr="iga_report_13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440" y="1417638"/>
            <a:ext cx="1684020" cy="2289045"/>
          </a:xfrm>
          <a:prstGeom prst="rect">
            <a:avLst/>
          </a:prstGeom>
        </p:spPr>
      </p:pic>
      <p:sp>
        <p:nvSpPr>
          <p:cNvPr id="6" name="TekstSylinder 5"/>
          <p:cNvSpPr txBox="1"/>
          <p:nvPr/>
        </p:nvSpPr>
        <p:spPr>
          <a:xfrm>
            <a:off x="270933" y="1666871"/>
            <a:ext cx="6094562" cy="5078314"/>
          </a:xfrm>
          <a:prstGeom prst="rect">
            <a:avLst/>
          </a:prstGeom>
          <a:noFill/>
        </p:spPr>
        <p:txBody>
          <a:bodyPr wrap="none" rtlCol="0">
            <a:spAutoFit/>
          </a:bodyPr>
          <a:lstStyle/>
          <a:p>
            <a:r>
              <a:rPr lang="nb-NO" dirty="0" err="1">
                <a:latin typeface="Verdana"/>
                <a:cs typeface="Verdana"/>
              </a:rPr>
              <a:t>Iga</a:t>
            </a:r>
            <a:r>
              <a:rPr lang="nb-NO" dirty="0">
                <a:latin typeface="Verdana"/>
                <a:cs typeface="Verdana"/>
              </a:rPr>
              <a:t>, Initiativ </a:t>
            </a:r>
            <a:r>
              <a:rPr lang="nb-NO" dirty="0" err="1">
                <a:latin typeface="Verdana"/>
                <a:cs typeface="Verdana"/>
              </a:rPr>
              <a:t>Gesundtheit</a:t>
            </a:r>
            <a:r>
              <a:rPr lang="nb-NO" dirty="0">
                <a:latin typeface="Verdana"/>
                <a:cs typeface="Verdana"/>
              </a:rPr>
              <a:t> &amp; </a:t>
            </a:r>
            <a:r>
              <a:rPr lang="nb-NO" dirty="0" err="1">
                <a:latin typeface="Verdana"/>
                <a:cs typeface="Verdana"/>
              </a:rPr>
              <a:t>Arbeit</a:t>
            </a:r>
            <a:r>
              <a:rPr lang="nb-NO" dirty="0">
                <a:latin typeface="Verdana"/>
                <a:cs typeface="Verdana"/>
              </a:rPr>
              <a:t>:</a:t>
            </a:r>
          </a:p>
          <a:p>
            <a:endParaRPr lang="nb-NO" dirty="0">
              <a:latin typeface="Verdana"/>
              <a:cs typeface="Verdana"/>
            </a:endParaRPr>
          </a:p>
          <a:p>
            <a:r>
              <a:rPr lang="nb-NO" dirty="0">
                <a:latin typeface="Verdana"/>
                <a:cs typeface="Verdana"/>
              </a:rPr>
              <a:t>Investering i helsetjenester og fraværsreduksjon</a:t>
            </a:r>
          </a:p>
          <a:p>
            <a:r>
              <a:rPr lang="nb-NO" dirty="0">
                <a:latin typeface="Verdana"/>
                <a:cs typeface="Verdana"/>
              </a:rPr>
              <a:t>gir </a:t>
            </a:r>
            <a:r>
              <a:rPr lang="nb-NO" b="1" dirty="0">
                <a:latin typeface="Verdana"/>
                <a:cs typeface="Verdana"/>
              </a:rPr>
              <a:t>2 til 10 ganger </a:t>
            </a:r>
            <a:r>
              <a:rPr lang="nb-NO" dirty="0">
                <a:latin typeface="Verdana"/>
                <a:cs typeface="Verdana"/>
              </a:rPr>
              <a:t>igjen for hver investerte krone</a:t>
            </a:r>
          </a:p>
          <a:p>
            <a:endParaRPr lang="nb-NO" dirty="0">
              <a:latin typeface="Verdana"/>
              <a:cs typeface="Verdana"/>
            </a:endParaRPr>
          </a:p>
          <a:p>
            <a:endParaRPr lang="nb-NO" dirty="0">
              <a:latin typeface="Verdana"/>
              <a:cs typeface="Verdana"/>
            </a:endParaRPr>
          </a:p>
          <a:p>
            <a:endParaRPr lang="nb-NO" dirty="0">
              <a:latin typeface="Verdana"/>
              <a:cs typeface="Verdana"/>
            </a:endParaRPr>
          </a:p>
          <a:p>
            <a:endParaRPr lang="nb-NO" dirty="0">
              <a:latin typeface="Verdana"/>
              <a:cs typeface="Verdana"/>
            </a:endParaRPr>
          </a:p>
          <a:p>
            <a:r>
              <a:rPr lang="nb-NO" dirty="0">
                <a:latin typeface="Verdana"/>
                <a:cs typeface="Verdana"/>
              </a:rPr>
              <a:t>ISSA, International </a:t>
            </a:r>
            <a:r>
              <a:rPr lang="nb-NO" dirty="0" err="1">
                <a:latin typeface="Verdana"/>
                <a:cs typeface="Verdana"/>
              </a:rPr>
              <a:t>Social</a:t>
            </a:r>
            <a:r>
              <a:rPr lang="nb-NO" dirty="0">
                <a:latin typeface="Verdana"/>
                <a:cs typeface="Verdana"/>
              </a:rPr>
              <a:t> Security Association:</a:t>
            </a:r>
          </a:p>
          <a:p>
            <a:endParaRPr lang="nb-NO" dirty="0">
              <a:latin typeface="Verdana"/>
              <a:cs typeface="Verdana"/>
            </a:endParaRPr>
          </a:p>
          <a:p>
            <a:pPr marL="285750" indent="-285750">
              <a:buFont typeface="Arial"/>
              <a:buChar char="•"/>
            </a:pPr>
            <a:r>
              <a:rPr lang="nb-NO" b="1" dirty="0">
                <a:latin typeface="Verdana"/>
                <a:cs typeface="Verdana"/>
              </a:rPr>
              <a:t>120% avkastning</a:t>
            </a:r>
            <a:r>
              <a:rPr lang="nb-NO" dirty="0">
                <a:latin typeface="Verdana"/>
                <a:cs typeface="Verdana"/>
              </a:rPr>
              <a:t>. </a:t>
            </a:r>
            <a:br>
              <a:rPr lang="nb-NO" dirty="0">
                <a:latin typeface="Verdana"/>
                <a:cs typeface="Verdana"/>
              </a:rPr>
            </a:br>
            <a:r>
              <a:rPr lang="nb-NO" dirty="0">
                <a:latin typeface="Verdana"/>
                <a:cs typeface="Verdana"/>
              </a:rPr>
              <a:t>En krone investert gir kr 2,20 igjen.</a:t>
            </a:r>
          </a:p>
          <a:p>
            <a:pPr marL="285750" indent="-285750">
              <a:buFont typeface="Arial"/>
              <a:buChar char="•"/>
            </a:pPr>
            <a:endParaRPr lang="nb-NO" dirty="0">
              <a:latin typeface="Verdana"/>
              <a:cs typeface="Verdana"/>
            </a:endParaRPr>
          </a:p>
          <a:p>
            <a:pPr marL="285750" indent="-285750">
              <a:buFont typeface="Arial"/>
              <a:buChar char="•"/>
            </a:pPr>
            <a:r>
              <a:rPr lang="nb-NO" dirty="0">
                <a:latin typeface="Verdana"/>
                <a:cs typeface="Verdana"/>
              </a:rPr>
              <a:t>Forebygging av skader gir i gjennomsnitt </a:t>
            </a:r>
            <a:br>
              <a:rPr lang="nb-NO" dirty="0">
                <a:latin typeface="Verdana"/>
                <a:cs typeface="Verdana"/>
              </a:rPr>
            </a:br>
            <a:r>
              <a:rPr lang="nb-NO" b="1" dirty="0">
                <a:latin typeface="Verdana"/>
                <a:cs typeface="Verdana"/>
              </a:rPr>
              <a:t>2 ganger </a:t>
            </a:r>
            <a:r>
              <a:rPr lang="nb-NO" dirty="0">
                <a:latin typeface="Verdana"/>
                <a:cs typeface="Verdana"/>
              </a:rPr>
              <a:t>igjen</a:t>
            </a:r>
          </a:p>
          <a:p>
            <a:pPr marL="285750" indent="-285750">
              <a:buFont typeface="Arial"/>
              <a:buChar char="•"/>
            </a:pPr>
            <a:endParaRPr lang="nb-NO" dirty="0">
              <a:latin typeface="Verdana"/>
              <a:cs typeface="Verdana"/>
            </a:endParaRPr>
          </a:p>
          <a:p>
            <a:pPr marL="285750" indent="-285750">
              <a:buFont typeface="Arial"/>
              <a:buChar char="•"/>
            </a:pPr>
            <a:r>
              <a:rPr lang="nb-NO" dirty="0">
                <a:latin typeface="Verdana"/>
                <a:cs typeface="Verdana"/>
              </a:rPr>
              <a:t>Størst effekt av gjennomførte </a:t>
            </a:r>
            <a:br>
              <a:rPr lang="nb-NO" dirty="0">
                <a:latin typeface="Verdana"/>
                <a:cs typeface="Verdana"/>
              </a:rPr>
            </a:br>
            <a:r>
              <a:rPr lang="nb-NO" dirty="0">
                <a:latin typeface="Verdana"/>
                <a:cs typeface="Verdana"/>
              </a:rPr>
              <a:t>sikkerhetsprogrammerer økt produktivitet</a:t>
            </a:r>
          </a:p>
        </p:txBody>
      </p:sp>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97784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5800" y="404664"/>
            <a:ext cx="7772400" cy="1143000"/>
          </a:xfrm>
        </p:spPr>
        <p:txBody>
          <a:bodyPr>
            <a:normAutofit fontScale="90000"/>
          </a:bodyPr>
          <a:lstStyle/>
          <a:p>
            <a:r>
              <a:rPr lang="nb-NO" sz="3600" dirty="0">
                <a:solidFill>
                  <a:srgbClr val="800000"/>
                </a:solidFill>
                <a:latin typeface="Verdana"/>
                <a:cs typeface="Verdana"/>
              </a:rPr>
              <a:t>De </a:t>
            </a:r>
            <a:r>
              <a:rPr lang="nb-NO" dirty="0">
                <a:solidFill>
                  <a:srgbClr val="800000"/>
                </a:solidFill>
              </a:rPr>
              <a:t>fire områdene for </a:t>
            </a:r>
            <a:br>
              <a:rPr lang="nb-NO" dirty="0">
                <a:solidFill>
                  <a:srgbClr val="800000"/>
                </a:solidFill>
              </a:rPr>
            </a:br>
            <a:r>
              <a:rPr lang="nb-NO" dirty="0">
                <a:solidFill>
                  <a:srgbClr val="800000"/>
                </a:solidFill>
              </a:rPr>
              <a:t>HMS-økonomi</a:t>
            </a:r>
            <a:endParaRPr lang="nb-NO" sz="3600" dirty="0">
              <a:solidFill>
                <a:srgbClr val="800000"/>
              </a:solidFill>
              <a:latin typeface="Verdana"/>
              <a:cs typeface="Verdana"/>
            </a:endParaRPr>
          </a:p>
        </p:txBody>
      </p:sp>
      <p:sp>
        <p:nvSpPr>
          <p:cNvPr id="16" name="Prosess 15"/>
          <p:cNvSpPr/>
          <p:nvPr/>
        </p:nvSpPr>
        <p:spPr>
          <a:xfrm>
            <a:off x="2915816" y="2429269"/>
            <a:ext cx="3384376" cy="538277"/>
          </a:xfrm>
          <a:prstGeom prst="flowChartProcess">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Prosess 16"/>
          <p:cNvSpPr/>
          <p:nvPr/>
        </p:nvSpPr>
        <p:spPr>
          <a:xfrm>
            <a:off x="1570827" y="4867858"/>
            <a:ext cx="3217197" cy="505358"/>
          </a:xfrm>
          <a:prstGeom prst="flowChartProcess">
            <a:avLst/>
          </a:prstGeom>
          <a:solidFill>
            <a:srgbClr val="FF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Prosess 18"/>
          <p:cNvSpPr/>
          <p:nvPr/>
        </p:nvSpPr>
        <p:spPr>
          <a:xfrm>
            <a:off x="1979712" y="4157291"/>
            <a:ext cx="3240360" cy="576064"/>
          </a:xfrm>
          <a:prstGeom prst="flowChartProcess">
            <a:avLst/>
          </a:prstGeom>
          <a:solidFill>
            <a:srgbClr val="FFB361"/>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Prosess 19"/>
          <p:cNvSpPr/>
          <p:nvPr/>
        </p:nvSpPr>
        <p:spPr>
          <a:xfrm>
            <a:off x="2267744" y="3411896"/>
            <a:ext cx="3528392" cy="573630"/>
          </a:xfrm>
          <a:prstGeom prst="flowChartProcess">
            <a:avLst/>
          </a:prstGeom>
          <a:solidFill>
            <a:srgbClr val="F7E215"/>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TekstSylinder 20"/>
          <p:cNvSpPr txBox="1"/>
          <p:nvPr/>
        </p:nvSpPr>
        <p:spPr>
          <a:xfrm>
            <a:off x="2699792" y="4901098"/>
            <a:ext cx="117211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2000" i="0" u="none" strike="noStrike" kern="0" cap="none" spc="0" normalizeH="0" baseline="0" noProof="0" dirty="0">
                <a:ln>
                  <a:noFill/>
                </a:ln>
                <a:solidFill>
                  <a:sysClr val="windowText" lastClr="000000"/>
                </a:solidFill>
                <a:effectLst/>
                <a:uLnTx/>
                <a:uFillTx/>
                <a:latin typeface="Verdana"/>
                <a:cs typeface="Verdana"/>
              </a:rPr>
              <a:t>Ulykker</a:t>
            </a:r>
          </a:p>
        </p:txBody>
      </p:sp>
      <p:sp>
        <p:nvSpPr>
          <p:cNvPr id="22" name="TekstSylinder 21"/>
          <p:cNvSpPr txBox="1"/>
          <p:nvPr/>
        </p:nvSpPr>
        <p:spPr>
          <a:xfrm>
            <a:off x="2843808" y="4212365"/>
            <a:ext cx="168507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2000" i="0" u="none" strike="noStrike" kern="0" cap="none" spc="0" normalizeH="0" baseline="0" noProof="0" dirty="0">
                <a:ln>
                  <a:noFill/>
                </a:ln>
                <a:solidFill>
                  <a:sysClr val="windowText" lastClr="000000"/>
                </a:solidFill>
                <a:effectLst/>
                <a:uLnTx/>
                <a:uFillTx/>
                <a:latin typeface="Verdana"/>
                <a:cs typeface="Verdana"/>
              </a:rPr>
              <a:t>Sykefravær</a:t>
            </a:r>
          </a:p>
        </p:txBody>
      </p:sp>
      <p:sp>
        <p:nvSpPr>
          <p:cNvPr id="24" name="TekstSylinder 23"/>
          <p:cNvSpPr txBox="1"/>
          <p:nvPr/>
        </p:nvSpPr>
        <p:spPr>
          <a:xfrm>
            <a:off x="2555776" y="3454287"/>
            <a:ext cx="313419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2000" i="0" u="none" strike="noStrike" kern="0" cap="none" spc="0" normalizeH="0" baseline="0" noProof="0" dirty="0">
                <a:ln>
                  <a:noFill/>
                </a:ln>
                <a:solidFill>
                  <a:sysClr val="windowText" lastClr="000000"/>
                </a:solidFill>
                <a:effectLst/>
                <a:uLnTx/>
                <a:uFillTx/>
                <a:latin typeface="Verdana"/>
                <a:cs typeface="Verdana"/>
              </a:rPr>
              <a:t>Produktivitetslekkasjer</a:t>
            </a:r>
          </a:p>
        </p:txBody>
      </p:sp>
      <p:sp>
        <p:nvSpPr>
          <p:cNvPr id="25" name="TekstSylinder 24"/>
          <p:cNvSpPr txBox="1"/>
          <p:nvPr/>
        </p:nvSpPr>
        <p:spPr>
          <a:xfrm>
            <a:off x="3059832" y="2535498"/>
            <a:ext cx="31085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2000" i="0" u="none" strike="noStrike" kern="0" cap="none" spc="0" normalizeH="0" baseline="0" noProof="0" dirty="0">
                <a:ln>
                  <a:noFill/>
                </a:ln>
                <a:solidFill>
                  <a:sysClr val="window" lastClr="FFFFFF"/>
                </a:solidFill>
                <a:effectLst/>
                <a:uLnTx/>
                <a:uFillTx/>
                <a:latin typeface="Verdana"/>
                <a:cs typeface="Verdana"/>
              </a:rPr>
              <a:t>Helsefremmende tiltak</a:t>
            </a:r>
          </a:p>
        </p:txBody>
      </p:sp>
      <p:sp>
        <p:nvSpPr>
          <p:cNvPr id="4" name="TekstSylinder 3"/>
          <p:cNvSpPr txBox="1"/>
          <p:nvPr/>
        </p:nvSpPr>
        <p:spPr>
          <a:xfrm>
            <a:off x="6996327" y="4221088"/>
            <a:ext cx="1176073" cy="461665"/>
          </a:xfrm>
          <a:prstGeom prst="rect">
            <a:avLst/>
          </a:prstGeom>
          <a:noFill/>
        </p:spPr>
        <p:txBody>
          <a:bodyPr wrap="none" rtlCol="0">
            <a:spAutoFit/>
          </a:bodyPr>
          <a:lstStyle/>
          <a:p>
            <a:r>
              <a:rPr lang="nb-NO" dirty="0">
                <a:latin typeface="Verdana"/>
                <a:cs typeface="Verdana"/>
              </a:rPr>
              <a:t>Unngå</a:t>
            </a:r>
          </a:p>
        </p:txBody>
      </p:sp>
      <p:sp>
        <p:nvSpPr>
          <p:cNvPr id="26" name="TekstSylinder 25"/>
          <p:cNvSpPr txBox="1"/>
          <p:nvPr/>
        </p:nvSpPr>
        <p:spPr>
          <a:xfrm>
            <a:off x="6948264" y="2518210"/>
            <a:ext cx="1190801" cy="461665"/>
          </a:xfrm>
          <a:prstGeom prst="rect">
            <a:avLst/>
          </a:prstGeom>
          <a:noFill/>
        </p:spPr>
        <p:txBody>
          <a:bodyPr wrap="none" rtlCol="0">
            <a:spAutoFit/>
          </a:bodyPr>
          <a:lstStyle/>
          <a:p>
            <a:r>
              <a:rPr lang="nb-NO" dirty="0">
                <a:latin typeface="Verdana"/>
                <a:cs typeface="Verdana"/>
              </a:rPr>
              <a:t>Styrke</a:t>
            </a:r>
          </a:p>
        </p:txBody>
      </p:sp>
      <p:cxnSp>
        <p:nvCxnSpPr>
          <p:cNvPr id="5" name="Rett pil 4"/>
          <p:cNvCxnSpPr/>
          <p:nvPr/>
        </p:nvCxnSpPr>
        <p:spPr bwMode="auto">
          <a:xfrm flipH="1" flipV="1">
            <a:off x="6372200" y="3861048"/>
            <a:ext cx="432048" cy="36004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cxnSp>
        <p:nvCxnSpPr>
          <p:cNvPr id="27" name="Rett pil 26"/>
          <p:cNvCxnSpPr/>
          <p:nvPr/>
        </p:nvCxnSpPr>
        <p:spPr bwMode="auto">
          <a:xfrm flipH="1">
            <a:off x="6156176" y="4445496"/>
            <a:ext cx="656456" cy="20764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3" name="Plassholder for bunntekst 2"/>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134575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260648"/>
            <a:ext cx="7772400" cy="803176"/>
          </a:xfrm>
        </p:spPr>
        <p:txBody>
          <a:bodyPr/>
          <a:lstStyle/>
          <a:p>
            <a:r>
              <a:rPr lang="nb-NO" sz="3600" b="0" dirty="0">
                <a:solidFill>
                  <a:srgbClr val="800000"/>
                </a:solidFill>
                <a:latin typeface="Verdana"/>
                <a:cs typeface="Verdana"/>
              </a:rPr>
              <a:t>Se bakover           Se fremover</a:t>
            </a:r>
            <a:br>
              <a:rPr lang="nb-NO" sz="3600" b="0" dirty="0">
                <a:solidFill>
                  <a:srgbClr val="800000"/>
                </a:solidFill>
                <a:latin typeface="Verdana"/>
                <a:cs typeface="Verdana"/>
              </a:rPr>
            </a:br>
            <a:r>
              <a:rPr lang="nb-NO" sz="2400" b="0" dirty="0">
                <a:solidFill>
                  <a:srgbClr val="800000"/>
                </a:solidFill>
                <a:latin typeface="Verdana"/>
                <a:cs typeface="Verdana"/>
              </a:rPr>
              <a:t>Hvordan gikk det?	       Hvordan vil det gå?</a:t>
            </a:r>
          </a:p>
        </p:txBody>
      </p:sp>
      <p:sp>
        <p:nvSpPr>
          <p:cNvPr id="6" name="TekstSylinder 5"/>
          <p:cNvSpPr txBox="1"/>
          <p:nvPr/>
        </p:nvSpPr>
        <p:spPr>
          <a:xfrm>
            <a:off x="5055151" y="3715878"/>
            <a:ext cx="4156577" cy="1077218"/>
          </a:xfrm>
          <a:prstGeom prst="rect">
            <a:avLst/>
          </a:prstGeom>
          <a:noFill/>
        </p:spPr>
        <p:txBody>
          <a:bodyPr wrap="square" rtlCol="0">
            <a:spAutoFit/>
          </a:bodyPr>
          <a:lstStyle/>
          <a:p>
            <a:r>
              <a:rPr lang="nb-NO" sz="1600" b="1" dirty="0">
                <a:latin typeface="Verdana"/>
                <a:cs typeface="Verdana"/>
              </a:rPr>
              <a:t>Forkalkyler</a:t>
            </a:r>
            <a:br>
              <a:rPr lang="nb-NO" sz="1600" dirty="0">
                <a:latin typeface="Verdana"/>
                <a:cs typeface="Verdana"/>
              </a:rPr>
            </a:br>
            <a:endParaRPr lang="nb-NO" sz="1600" dirty="0">
              <a:latin typeface="Verdana"/>
              <a:cs typeface="Verdana"/>
            </a:endParaRPr>
          </a:p>
          <a:p>
            <a:pPr marL="285750" indent="-285750">
              <a:buFont typeface="Arial"/>
              <a:buChar char="•"/>
            </a:pPr>
            <a:r>
              <a:rPr lang="nb-NO" sz="1600" dirty="0">
                <a:latin typeface="Verdana"/>
                <a:cs typeface="Verdana"/>
              </a:rPr>
              <a:t>Forventet avkastning på tiltak </a:t>
            </a:r>
          </a:p>
          <a:p>
            <a:pPr marL="285750" indent="-285750">
              <a:buFont typeface="Arial"/>
              <a:buChar char="•"/>
            </a:pPr>
            <a:r>
              <a:rPr lang="nb-NO" sz="1600" dirty="0">
                <a:latin typeface="Verdana"/>
                <a:cs typeface="Verdana"/>
              </a:rPr>
              <a:t>Velge mellom flere alternativer</a:t>
            </a:r>
          </a:p>
        </p:txBody>
      </p:sp>
      <p:pic>
        <p:nvPicPr>
          <p:cNvPr id="3" name="Bilde 2"/>
          <p:cNvPicPr>
            <a:picLocks noChangeAspect="1"/>
          </p:cNvPicPr>
          <p:nvPr/>
        </p:nvPicPr>
        <p:blipFill>
          <a:blip r:embed="rId2"/>
          <a:stretch>
            <a:fillRect/>
          </a:stretch>
        </p:blipFill>
        <p:spPr>
          <a:xfrm>
            <a:off x="3327396" y="1391574"/>
            <a:ext cx="1456828" cy="1619507"/>
          </a:xfrm>
          <a:prstGeom prst="rect">
            <a:avLst/>
          </a:prstGeom>
        </p:spPr>
      </p:pic>
      <p:sp>
        <p:nvSpPr>
          <p:cNvPr id="4" name="Plassholder for bunntekst 3"/>
          <p:cNvSpPr>
            <a:spLocks noGrp="1"/>
          </p:cNvSpPr>
          <p:nvPr>
            <p:ph type="ftr" sz="quarter" idx="4294967295"/>
          </p:nvPr>
        </p:nvSpPr>
        <p:spPr>
          <a:xfrm>
            <a:off x="3124200" y="6356350"/>
            <a:ext cx="2895600" cy="365125"/>
          </a:xfrm>
          <a:prstGeom prst="rect">
            <a:avLst/>
          </a:prstGeom>
        </p:spPr>
        <p:txBody>
          <a:bodyPr/>
          <a:lstStyle/>
          <a:p>
            <a:r>
              <a:rPr lang="nb-NO"/>
              <a:t>www.hmsnorge.no</a:t>
            </a:r>
          </a:p>
        </p:txBody>
      </p:sp>
      <p:sp>
        <p:nvSpPr>
          <p:cNvPr id="7" name="TekstSylinder 6"/>
          <p:cNvSpPr txBox="1"/>
          <p:nvPr/>
        </p:nvSpPr>
        <p:spPr>
          <a:xfrm>
            <a:off x="220133" y="3411084"/>
            <a:ext cx="4835017" cy="2123658"/>
          </a:xfrm>
          <a:prstGeom prst="rect">
            <a:avLst/>
          </a:prstGeom>
          <a:noFill/>
        </p:spPr>
        <p:txBody>
          <a:bodyPr wrap="square" rtlCol="0">
            <a:spAutoFit/>
          </a:bodyPr>
          <a:lstStyle/>
          <a:p>
            <a:endParaRPr lang="nb-NO" sz="1600" dirty="0">
              <a:latin typeface="Verdana"/>
              <a:cs typeface="Verdana"/>
            </a:endParaRPr>
          </a:p>
          <a:p>
            <a:r>
              <a:rPr lang="nb-NO" sz="1600" b="1" dirty="0">
                <a:latin typeface="Verdana"/>
                <a:cs typeface="Verdana"/>
              </a:rPr>
              <a:t>Etterkalkyler</a:t>
            </a:r>
            <a:br>
              <a:rPr lang="nb-NO" sz="1600" dirty="0">
                <a:latin typeface="Verdana"/>
                <a:cs typeface="Verdana"/>
              </a:rPr>
            </a:br>
            <a:endParaRPr lang="nb-NO" sz="1600" dirty="0">
              <a:latin typeface="Verdana"/>
              <a:cs typeface="Verdana"/>
            </a:endParaRPr>
          </a:p>
          <a:p>
            <a:pPr marL="285750" indent="-285750">
              <a:buFont typeface="Arial"/>
              <a:buChar char="•"/>
            </a:pPr>
            <a:r>
              <a:rPr lang="nb-NO" sz="1600" dirty="0">
                <a:latin typeface="Verdana"/>
                <a:cs typeface="Verdana"/>
              </a:rPr>
              <a:t>Avkastning på gjennomførte tiltak</a:t>
            </a:r>
          </a:p>
          <a:p>
            <a:pPr marL="285750" indent="-285750">
              <a:buFont typeface="Arial"/>
              <a:buChar char="•"/>
            </a:pPr>
            <a:r>
              <a:rPr lang="nb-NO" sz="1600" dirty="0">
                <a:latin typeface="Verdana"/>
                <a:cs typeface="Verdana"/>
              </a:rPr>
              <a:t>Lære</a:t>
            </a:r>
          </a:p>
          <a:p>
            <a:pPr marL="285750" indent="-285750">
              <a:buFont typeface="Arial"/>
              <a:buChar char="•"/>
            </a:pPr>
            <a:r>
              <a:rPr lang="nb-NO" sz="1600" dirty="0">
                <a:latin typeface="Verdana"/>
                <a:cs typeface="Verdana"/>
              </a:rPr>
              <a:t>Korrigere tiltak</a:t>
            </a:r>
          </a:p>
          <a:p>
            <a:pPr marL="285750" indent="-285750">
              <a:buFont typeface="Arial"/>
              <a:buChar char="•"/>
            </a:pPr>
            <a:r>
              <a:rPr lang="nb-NO" sz="1600" dirty="0">
                <a:latin typeface="Verdana"/>
                <a:cs typeface="Verdana"/>
              </a:rPr>
              <a:t>Utvikle bedre systemer og nøkkeltall</a:t>
            </a:r>
          </a:p>
          <a:p>
            <a:pPr lvl="1"/>
            <a:endParaRPr lang="nb-NO" sz="1600" dirty="0">
              <a:latin typeface="Verdana"/>
              <a:cs typeface="Verdana"/>
            </a:endParaRPr>
          </a:p>
        </p:txBody>
      </p:sp>
      <p:sp>
        <p:nvSpPr>
          <p:cNvPr id="8" name="TekstSylinder 7"/>
          <p:cNvSpPr txBox="1"/>
          <p:nvPr/>
        </p:nvSpPr>
        <p:spPr>
          <a:xfrm>
            <a:off x="3327396" y="5793343"/>
            <a:ext cx="2203999" cy="369332"/>
          </a:xfrm>
          <a:prstGeom prst="rect">
            <a:avLst/>
          </a:prstGeom>
          <a:noFill/>
        </p:spPr>
        <p:txBody>
          <a:bodyPr wrap="none" rtlCol="0">
            <a:spAutoFit/>
          </a:bodyPr>
          <a:lstStyle/>
          <a:p>
            <a:r>
              <a:rPr lang="nb-NO" dirty="0"/>
              <a:t>”Business as </a:t>
            </a:r>
            <a:r>
              <a:rPr lang="nb-NO" dirty="0" err="1"/>
              <a:t>usual</a:t>
            </a:r>
            <a:r>
              <a:rPr lang="nb-NO" dirty="0"/>
              <a:t>”</a:t>
            </a:r>
          </a:p>
        </p:txBody>
      </p:sp>
    </p:spTree>
    <p:extLst>
      <p:ext uri="{BB962C8B-B14F-4D97-AF65-F5344CB8AC3E}">
        <p14:creationId xmlns:p14="http://schemas.microsoft.com/office/powerpoint/2010/main" val="356725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9592" y="404664"/>
            <a:ext cx="7772400" cy="1451248"/>
          </a:xfrm>
        </p:spPr>
        <p:txBody>
          <a:bodyPr/>
          <a:lstStyle/>
          <a:p>
            <a:r>
              <a:rPr lang="nb-NO" sz="3600" dirty="0">
                <a:solidFill>
                  <a:srgbClr val="800000"/>
                </a:solidFill>
                <a:latin typeface="Verdana"/>
                <a:cs typeface="Verdana"/>
              </a:rPr>
              <a:t>HMS-økonomi =</a:t>
            </a:r>
            <a:br>
              <a:rPr lang="nb-NO" sz="3600" dirty="0">
                <a:solidFill>
                  <a:srgbClr val="800000"/>
                </a:solidFill>
                <a:latin typeface="Verdana"/>
                <a:cs typeface="Verdana"/>
              </a:rPr>
            </a:br>
            <a:r>
              <a:rPr lang="nb-NO" sz="3600" dirty="0">
                <a:solidFill>
                  <a:srgbClr val="800000"/>
                </a:solidFill>
                <a:latin typeface="Verdana"/>
                <a:cs typeface="Verdana"/>
              </a:rPr>
              <a:t>Kost-nytte analyser</a:t>
            </a:r>
            <a:endParaRPr lang="nb-NO" sz="2800" dirty="0">
              <a:solidFill>
                <a:srgbClr val="800000"/>
              </a:solidFill>
              <a:latin typeface="Verdana"/>
              <a:cs typeface="Verdana"/>
            </a:endParaRPr>
          </a:p>
        </p:txBody>
      </p:sp>
      <p:sp>
        <p:nvSpPr>
          <p:cNvPr id="3" name="Plassholder for innhold 2"/>
          <p:cNvSpPr>
            <a:spLocks noGrp="1"/>
          </p:cNvSpPr>
          <p:nvPr>
            <p:ph idx="1"/>
          </p:nvPr>
        </p:nvSpPr>
        <p:spPr>
          <a:xfrm>
            <a:off x="755576" y="2204864"/>
            <a:ext cx="7772400" cy="2316336"/>
          </a:xfrm>
        </p:spPr>
        <p:txBody>
          <a:bodyPr/>
          <a:lstStyle/>
          <a:p>
            <a:r>
              <a:rPr lang="nb-NO" sz="2400" b="1" dirty="0">
                <a:latin typeface="Verdana"/>
                <a:cs typeface="Verdana"/>
              </a:rPr>
              <a:t>Kostnader</a:t>
            </a:r>
            <a:r>
              <a:rPr lang="nb-NO" sz="2400" dirty="0">
                <a:latin typeface="Verdana"/>
                <a:cs typeface="Verdana"/>
              </a:rPr>
              <a:t>: forbruk av ressurser. </a:t>
            </a:r>
            <a:br>
              <a:rPr lang="nb-NO" sz="2400" dirty="0">
                <a:latin typeface="Verdana"/>
                <a:cs typeface="Verdana"/>
              </a:rPr>
            </a:br>
            <a:r>
              <a:rPr lang="nb-NO" sz="2400" dirty="0">
                <a:latin typeface="Verdana"/>
                <a:cs typeface="Verdana"/>
              </a:rPr>
              <a:t>Investeringer og drift/vedlikehold av tiltak</a:t>
            </a:r>
            <a:br>
              <a:rPr lang="nb-NO" sz="2400" dirty="0">
                <a:latin typeface="Verdana"/>
                <a:cs typeface="Verdana"/>
              </a:rPr>
            </a:br>
            <a:endParaRPr lang="nb-NO" sz="2400" dirty="0">
              <a:latin typeface="Verdana"/>
              <a:cs typeface="Verdana"/>
            </a:endParaRPr>
          </a:p>
          <a:p>
            <a:r>
              <a:rPr lang="nb-NO" sz="2400" b="1" dirty="0">
                <a:latin typeface="Verdana"/>
                <a:cs typeface="Verdana"/>
              </a:rPr>
              <a:t>Nytte</a:t>
            </a:r>
            <a:r>
              <a:rPr lang="nb-NO" sz="2400" dirty="0">
                <a:latin typeface="Verdana"/>
                <a:cs typeface="Verdana"/>
              </a:rPr>
              <a:t>: verdien av uønskete hendelser eller uønsket utvikling som IKKE skjer pga. tiltaket</a:t>
            </a:r>
          </a:p>
          <a:p>
            <a:endParaRPr lang="nb-NO" sz="2400" u="sng" dirty="0">
              <a:latin typeface="Verdana"/>
              <a:cs typeface="Verdana"/>
            </a:endParaRPr>
          </a:p>
          <a:p>
            <a:pPr marL="0" indent="0">
              <a:buNone/>
            </a:pPr>
            <a:endParaRPr lang="nb-NO" sz="2400" u="sng" dirty="0">
              <a:latin typeface="Verdana"/>
              <a:cs typeface="Verdana"/>
            </a:endParaRPr>
          </a:p>
        </p:txBody>
      </p:sp>
      <p:sp>
        <p:nvSpPr>
          <p:cNvPr id="4" name="Plassholder for bunntekst 3"/>
          <p:cNvSpPr>
            <a:spLocks noGrp="1"/>
          </p:cNvSpPr>
          <p:nvPr>
            <p:ph type="ftr" sz="quarter" idx="11"/>
          </p:nvPr>
        </p:nvSpPr>
        <p:spPr/>
        <p:txBody>
          <a:bodyPr/>
          <a:lstStyle/>
          <a:p>
            <a:r>
              <a:rPr lang="nb-NO"/>
              <a:t>www.hmsnorge.no</a:t>
            </a:r>
          </a:p>
        </p:txBody>
      </p:sp>
      <p:pic>
        <p:nvPicPr>
          <p:cNvPr id="5" name="Bilde 4"/>
          <p:cNvPicPr>
            <a:picLocks noChangeAspect="1"/>
          </p:cNvPicPr>
          <p:nvPr/>
        </p:nvPicPr>
        <p:blipFill>
          <a:blip r:embed="rId2"/>
          <a:stretch>
            <a:fillRect/>
          </a:stretch>
        </p:blipFill>
        <p:spPr>
          <a:xfrm rot="10800000" flipH="1" flipV="1">
            <a:off x="3349947" y="4368800"/>
            <a:ext cx="2669853" cy="1835150"/>
          </a:xfrm>
          <a:prstGeom prst="rect">
            <a:avLst/>
          </a:prstGeom>
        </p:spPr>
      </p:pic>
    </p:spTree>
    <p:extLst>
      <p:ext uri="{BB962C8B-B14F-4D97-AF65-F5344CB8AC3E}">
        <p14:creationId xmlns:p14="http://schemas.microsoft.com/office/powerpoint/2010/main" val="474700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457200"/>
            <a:ext cx="8229600" cy="1143000"/>
          </a:xfrm>
        </p:spPr>
        <p:txBody>
          <a:bodyPr>
            <a:noAutofit/>
          </a:bodyPr>
          <a:lstStyle/>
          <a:p>
            <a:r>
              <a:rPr lang="nb-NO" sz="3200" dirty="0">
                <a:solidFill>
                  <a:srgbClr val="800000"/>
                </a:solidFill>
                <a:latin typeface="Verdana"/>
                <a:cs typeface="Verdana"/>
              </a:rPr>
              <a:t>Nytte-effekter av HMS-investeringer</a:t>
            </a:r>
            <a:br>
              <a:rPr lang="nb-NO" sz="3200" dirty="0">
                <a:solidFill>
                  <a:srgbClr val="800000"/>
                </a:solidFill>
                <a:latin typeface="Verdana"/>
                <a:cs typeface="Verdana"/>
              </a:rPr>
            </a:br>
            <a:r>
              <a:rPr lang="nb-NO" sz="3200" dirty="0">
                <a:solidFill>
                  <a:srgbClr val="800000"/>
                </a:solidFill>
                <a:latin typeface="Verdana"/>
                <a:cs typeface="Verdana"/>
              </a:rPr>
              <a:t>Reduserte kostnader</a:t>
            </a:r>
            <a:br>
              <a:rPr lang="nb-NO" sz="3200" dirty="0">
                <a:solidFill>
                  <a:srgbClr val="800000"/>
                </a:solidFill>
                <a:latin typeface="Verdana"/>
                <a:cs typeface="Verdana"/>
              </a:rPr>
            </a:br>
            <a:endParaRPr lang="nb-NO" sz="3200" dirty="0">
              <a:latin typeface="Verdana"/>
              <a:cs typeface="Verdana"/>
            </a:endParaRPr>
          </a:p>
        </p:txBody>
      </p:sp>
      <p:sp>
        <p:nvSpPr>
          <p:cNvPr id="3" name="Plassholder for innhold 2"/>
          <p:cNvSpPr>
            <a:spLocks noGrp="1"/>
          </p:cNvSpPr>
          <p:nvPr>
            <p:ph idx="1"/>
          </p:nvPr>
        </p:nvSpPr>
        <p:spPr/>
        <p:txBody>
          <a:bodyPr>
            <a:normAutofit fontScale="92500" lnSpcReduction="10000"/>
          </a:bodyPr>
          <a:lstStyle/>
          <a:p>
            <a:r>
              <a:rPr lang="nb-NO" sz="2000" dirty="0">
                <a:cs typeface="Calibri"/>
              </a:rPr>
              <a:t>Redusert sykefravær</a:t>
            </a:r>
          </a:p>
          <a:p>
            <a:r>
              <a:rPr lang="nb-NO" sz="2000" dirty="0">
                <a:cs typeface="Calibri"/>
              </a:rPr>
              <a:t>Færre ulykker 							</a:t>
            </a:r>
          </a:p>
          <a:p>
            <a:r>
              <a:rPr lang="nb-NO" sz="2000" dirty="0">
                <a:cs typeface="Calibri"/>
              </a:rPr>
              <a:t>Redusert bruk av vikar 					</a:t>
            </a:r>
            <a:endParaRPr lang="nb-NO" sz="2000" dirty="0">
              <a:cs typeface="Calibri"/>
              <a:sym typeface="Wingdings"/>
            </a:endParaRPr>
          </a:p>
          <a:p>
            <a:r>
              <a:rPr lang="nb-NO" sz="2000" dirty="0">
                <a:cs typeface="Calibri"/>
              </a:rPr>
              <a:t>Mindre overtid 						</a:t>
            </a:r>
            <a:endParaRPr lang="nb-NO" sz="2000" dirty="0">
              <a:cs typeface="Calibri"/>
              <a:sym typeface="Wingdings"/>
            </a:endParaRPr>
          </a:p>
          <a:p>
            <a:r>
              <a:rPr lang="nb-NO" sz="2000" dirty="0">
                <a:cs typeface="Calibri"/>
              </a:rPr>
              <a:t>Mindre opplæring 		</a:t>
            </a:r>
          </a:p>
          <a:p>
            <a:r>
              <a:rPr lang="nb-NO" sz="2000" dirty="0">
                <a:cs typeface="Calibri"/>
              </a:rPr>
              <a:t>Økt engasjement og motivasjon</a:t>
            </a:r>
          </a:p>
          <a:p>
            <a:r>
              <a:rPr lang="nb-NO" sz="2000" dirty="0">
                <a:cs typeface="Calibri"/>
              </a:rPr>
              <a:t>Økt produktivitet</a:t>
            </a:r>
          </a:p>
          <a:p>
            <a:r>
              <a:rPr lang="nb-NO" sz="2000" dirty="0">
                <a:cs typeface="Calibri"/>
              </a:rPr>
              <a:t>Redusert sykenærvær og stresslekkasjer			</a:t>
            </a:r>
          </a:p>
          <a:p>
            <a:r>
              <a:rPr lang="nb-NO" sz="2000" dirty="0">
                <a:cs typeface="Calibri"/>
                <a:sym typeface="Wingdings"/>
              </a:rPr>
              <a:t>Lettere rekruttering							</a:t>
            </a:r>
          </a:p>
          <a:p>
            <a:r>
              <a:rPr lang="nb-NO" sz="2000" dirty="0">
                <a:cs typeface="Calibri"/>
              </a:rPr>
              <a:t>Økt kvalitet på varer og tjenester </a:t>
            </a:r>
          </a:p>
          <a:p>
            <a:r>
              <a:rPr lang="nb-NO" sz="2000" dirty="0">
                <a:cs typeface="Calibri"/>
                <a:sym typeface="Wingdings"/>
              </a:rPr>
              <a:t>Reduserte forsikringskostnader </a:t>
            </a:r>
          </a:p>
          <a:p>
            <a:r>
              <a:rPr lang="nb-NO" sz="2000" dirty="0">
                <a:cs typeface="Calibri"/>
                <a:sym typeface="Wingdings"/>
              </a:rPr>
              <a:t>Bedre omdømme</a:t>
            </a:r>
          </a:p>
          <a:p>
            <a:r>
              <a:rPr lang="nb-NO" sz="2000" dirty="0">
                <a:cs typeface="Calibri"/>
                <a:sym typeface="Wingdings"/>
              </a:rPr>
              <a:t>Økt omsetning</a:t>
            </a:r>
          </a:p>
          <a:p>
            <a:r>
              <a:rPr lang="nb-NO" sz="2000" dirty="0">
                <a:cs typeface="Calibri"/>
                <a:sym typeface="Wingdings"/>
              </a:rPr>
              <a:t>Andre?</a:t>
            </a:r>
          </a:p>
          <a:p>
            <a:endParaRPr lang="nb-NO" sz="2000" dirty="0">
              <a:cs typeface="Calibri"/>
            </a:endParaRPr>
          </a:p>
          <a:p>
            <a:endParaRPr lang="nb-NO" sz="2000" dirty="0"/>
          </a:p>
        </p:txBody>
      </p:sp>
      <p:sp>
        <p:nvSpPr>
          <p:cNvPr id="4" name="Plassholder for bunntekst 3"/>
          <p:cNvSpPr>
            <a:spLocks noGrp="1"/>
          </p:cNvSpPr>
          <p:nvPr>
            <p:ph type="ftr" sz="quarter" idx="11"/>
          </p:nvPr>
        </p:nvSpPr>
        <p:spPr/>
        <p:txBody>
          <a:bodyPr/>
          <a:lstStyle/>
          <a:p>
            <a:r>
              <a:rPr lang="nb-NO"/>
              <a:t>www.hmsnorge.no</a:t>
            </a:r>
          </a:p>
        </p:txBody>
      </p:sp>
    </p:spTree>
    <p:extLst>
      <p:ext uri="{BB962C8B-B14F-4D97-AF65-F5344CB8AC3E}">
        <p14:creationId xmlns:p14="http://schemas.microsoft.com/office/powerpoint/2010/main" val="8929550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b-NO"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8418</TotalTime>
  <Words>1642</Words>
  <Application>Microsoft Office PowerPoint</Application>
  <PresentationFormat>Skjermfremvisning (4:3)</PresentationFormat>
  <Paragraphs>343</Paragraphs>
  <Slides>25</Slides>
  <Notes>19</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25</vt:i4>
      </vt:variant>
    </vt:vector>
  </HeadingPairs>
  <TitlesOfParts>
    <vt:vector size="33" baseType="lpstr">
      <vt:lpstr>ＭＳ Ｐゴシック</vt:lpstr>
      <vt:lpstr>Arial</vt:lpstr>
      <vt:lpstr>Arial Black</vt:lpstr>
      <vt:lpstr>Calibri</vt:lpstr>
      <vt:lpstr>Verdana</vt:lpstr>
      <vt:lpstr>Wingdings</vt:lpstr>
      <vt:lpstr>Office-tema</vt:lpstr>
      <vt:lpstr>blank</vt:lpstr>
      <vt:lpstr>PowerPoint-presentasjon</vt:lpstr>
      <vt:lpstr>Tre gode grunner for å drive HMS</vt:lpstr>
      <vt:lpstr>HMS er å ta vare på produksjonsmidlene</vt:lpstr>
      <vt:lpstr>PowerPoint-presentasjon</vt:lpstr>
      <vt:lpstr>HMS er lønnsomt</vt:lpstr>
      <vt:lpstr>De fire områdene for  HMS-økonomi</vt:lpstr>
      <vt:lpstr>Se bakover           Se fremover Hvordan gikk det?        Hvordan vil det gå?</vt:lpstr>
      <vt:lpstr>HMS-økonomi = Kost-nytte analyser</vt:lpstr>
      <vt:lpstr>Nytte-effekter av HMS-investeringer Reduserte kostnader </vt:lpstr>
      <vt:lpstr>.</vt:lpstr>
      <vt:lpstr>PowerPoint-presentasjon</vt:lpstr>
      <vt:lpstr>Eksempel - ulykke</vt:lpstr>
      <vt:lpstr>Eksempel forutsetninger</vt:lpstr>
      <vt:lpstr>Eksempel beregning</vt:lpstr>
      <vt:lpstr>Hva koster sykefravær?</vt:lpstr>
      <vt:lpstr>PowerPoint-presentasjon</vt:lpstr>
      <vt:lpstr>Hva koster en ukes sykefravær?</vt:lpstr>
      <vt:lpstr>Produktivitetslekkasjer hva er det egentlig?</vt:lpstr>
      <vt:lpstr>Tapt produktivitet </vt:lpstr>
      <vt:lpstr>Tre HMS-økonomiske verktøy</vt:lpstr>
      <vt:lpstr>Kost-nytte dialog</vt:lpstr>
      <vt:lpstr>PowerPoint-presentasjon</vt:lpstr>
      <vt:lpstr>Helsefremmende aktiviteter, lønner seg!</vt:lpstr>
      <vt:lpstr>Få hms-økonomi inn i hverdagen!</vt:lpstr>
      <vt:lpstr>Den nye tid</vt:lpstr>
    </vt:vector>
  </TitlesOfParts>
  <Company>Sunne organisasjoner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HMS = økonomi Verdien av å forebygge</dc:title>
  <dc:creator>Chris Ottesen</dc:creator>
  <cp:lastModifiedBy>Jarle Hellum</cp:lastModifiedBy>
  <cp:revision>410</cp:revision>
  <cp:lastPrinted>2015-09-06T12:43:04Z</cp:lastPrinted>
  <dcterms:created xsi:type="dcterms:W3CDTF">2014-12-19T09:36:22Z</dcterms:created>
  <dcterms:modified xsi:type="dcterms:W3CDTF">2016-10-13T11:09:57Z</dcterms:modified>
</cp:coreProperties>
</file>